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9" r:id="rId2"/>
    <p:sldMasterId id="2147483731" r:id="rId3"/>
    <p:sldMasterId id="2147483746" r:id="rId4"/>
    <p:sldMasterId id="2147483760" r:id="rId5"/>
    <p:sldMasterId id="2147483762" r:id="rId6"/>
    <p:sldMasterId id="2147483765" r:id="rId7"/>
    <p:sldMasterId id="2147483781" r:id="rId8"/>
  </p:sldMasterIdLst>
  <p:notesMasterIdLst>
    <p:notesMasterId r:id="rId67"/>
  </p:notesMasterIdLst>
  <p:handoutMasterIdLst>
    <p:handoutMasterId r:id="rId68"/>
  </p:handoutMasterIdLst>
  <p:sldIdLst>
    <p:sldId id="256" r:id="rId9"/>
    <p:sldId id="784" r:id="rId10"/>
    <p:sldId id="829" r:id="rId11"/>
    <p:sldId id="734" r:id="rId12"/>
    <p:sldId id="785" r:id="rId13"/>
    <p:sldId id="786" r:id="rId14"/>
    <p:sldId id="787" r:id="rId15"/>
    <p:sldId id="831" r:id="rId16"/>
    <p:sldId id="818" r:id="rId17"/>
    <p:sldId id="855" r:id="rId18"/>
    <p:sldId id="830" r:id="rId19"/>
    <p:sldId id="833" r:id="rId20"/>
    <p:sldId id="857" r:id="rId21"/>
    <p:sldId id="834" r:id="rId22"/>
    <p:sldId id="783" r:id="rId23"/>
    <p:sldId id="828" r:id="rId24"/>
    <p:sldId id="836" r:id="rId25"/>
    <p:sldId id="848" r:id="rId26"/>
    <p:sldId id="802" r:id="rId27"/>
    <p:sldId id="839" r:id="rId28"/>
    <p:sldId id="806" r:id="rId29"/>
    <p:sldId id="805" r:id="rId30"/>
    <p:sldId id="840" r:id="rId31"/>
    <p:sldId id="788" r:id="rId32"/>
    <p:sldId id="845" r:id="rId33"/>
    <p:sldId id="835" r:id="rId34"/>
    <p:sldId id="849" r:id="rId35"/>
    <p:sldId id="817" r:id="rId36"/>
    <p:sldId id="856" r:id="rId37"/>
    <p:sldId id="844" r:id="rId38"/>
    <p:sldId id="843" r:id="rId39"/>
    <p:sldId id="745" r:id="rId40"/>
    <p:sldId id="846" r:id="rId41"/>
    <p:sldId id="804" r:id="rId42"/>
    <p:sldId id="847" r:id="rId43"/>
    <p:sldId id="837" r:id="rId44"/>
    <p:sldId id="582" r:id="rId45"/>
    <p:sldId id="742" r:id="rId46"/>
    <p:sldId id="812" r:id="rId47"/>
    <p:sldId id="728" r:id="rId48"/>
    <p:sldId id="741" r:id="rId49"/>
    <p:sldId id="595" r:id="rId50"/>
    <p:sldId id="596" r:id="rId51"/>
    <p:sldId id="850" r:id="rId52"/>
    <p:sldId id="851" r:id="rId53"/>
    <p:sldId id="852" r:id="rId54"/>
    <p:sldId id="853" r:id="rId55"/>
    <p:sldId id="854" r:id="rId56"/>
    <p:sldId id="747" r:id="rId57"/>
    <p:sldId id="749" r:id="rId58"/>
    <p:sldId id="751" r:id="rId59"/>
    <p:sldId id="752" r:id="rId60"/>
    <p:sldId id="753" r:id="rId61"/>
    <p:sldId id="754" r:id="rId62"/>
    <p:sldId id="758" r:id="rId63"/>
    <p:sldId id="759" r:id="rId64"/>
    <p:sldId id="760" r:id="rId65"/>
    <p:sldId id="703"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Anderson2" initials="J"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4" autoAdjust="0"/>
    <p:restoredTop sz="76016" autoAdjust="0"/>
  </p:normalViewPr>
  <p:slideViewPr>
    <p:cSldViewPr>
      <p:cViewPr varScale="1">
        <p:scale>
          <a:sx n="78" d="100"/>
          <a:sy n="78" d="100"/>
        </p:scale>
        <p:origin x="-1062" y="-84"/>
      </p:cViewPr>
      <p:guideLst>
        <p:guide orient="horz" pos="2160"/>
        <p:guide pos="2880"/>
      </p:guideLst>
    </p:cSldViewPr>
  </p:slideViewPr>
  <p:notesTextViewPr>
    <p:cViewPr>
      <p:scale>
        <a:sx n="3" d="2"/>
        <a:sy n="3" d="2"/>
      </p:scale>
      <p:origin x="0" y="0"/>
    </p:cViewPr>
  </p:notesTextViewPr>
  <p:sorterViewPr>
    <p:cViewPr varScale="1">
      <p:scale>
        <a:sx n="1" d="1"/>
        <a:sy n="1" d="1"/>
      </p:scale>
      <p:origin x="0" y="-40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600"/>
            </a:pPr>
            <a:r>
              <a:rPr lang="en-US" sz="1600" dirty="0" smtClean="0"/>
              <a:t>2006</a:t>
            </a:r>
            <a:r>
              <a:rPr lang="en-US" sz="1600" b="1" i="0" u="none" strike="noStrike" baseline="44000" dirty="0" smtClean="0">
                <a:effectLst/>
              </a:rPr>
              <a:t>(1)</a:t>
            </a:r>
            <a:endParaRPr lang="en-US" sz="1400" b="0" baseline="44000" dirty="0" smtClean="0"/>
          </a:p>
        </c:rich>
      </c:tx>
      <c:layout>
        <c:manualLayout>
          <c:xMode val="edge"/>
          <c:yMode val="edge"/>
          <c:x val="0.39117458045200743"/>
          <c:y val="4.6959312610978868E-2"/>
        </c:manualLayout>
      </c:layout>
      <c:overlay val="0"/>
    </c:title>
    <c:autoTitleDeleted val="0"/>
    <c:plotArea>
      <c:layout>
        <c:manualLayout>
          <c:layoutTarget val="inner"/>
          <c:xMode val="edge"/>
          <c:yMode val="edge"/>
          <c:x val="0.18779972523983793"/>
          <c:y val="0.24848666117233123"/>
          <c:w val="0.59507779098986768"/>
          <c:h val="0.6353217021045825"/>
        </c:manualLayout>
      </c:layout>
      <c:pieChart>
        <c:varyColors val="1"/>
        <c:ser>
          <c:idx val="0"/>
          <c:order val="0"/>
          <c:tx>
            <c:strRef>
              <c:f>Sheet1!$B$1</c:f>
              <c:strCache>
                <c:ptCount val="1"/>
                <c:pt idx="0">
                  <c:v>Column2</c:v>
                </c:pt>
              </c:strCache>
            </c:strRef>
          </c:tx>
          <c:dPt>
            <c:idx val="0"/>
            <c:bubble3D val="0"/>
            <c:spPr>
              <a:solidFill>
                <a:srgbClr val="00B0F0"/>
              </a:solidFill>
            </c:spPr>
          </c:dPt>
          <c:dLbls>
            <c:dLbl>
              <c:idx val="0"/>
              <c:layout>
                <c:manualLayout>
                  <c:x val="-7.7848155010035516E-2"/>
                  <c:y val="0.13454570230741877"/>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0.14316793849066622"/>
                  <c:y val="-0.1963051278912023"/>
                </c:manualLayout>
              </c:layout>
              <c:spPr/>
              <c:txPr>
                <a:bodyPr/>
                <a:lstStyle/>
                <a:p>
                  <a:pPr>
                    <a:defRPr sz="1400" b="1"/>
                  </a:pPr>
                  <a:endParaRPr lang="en-US"/>
                </a:p>
              </c:txPr>
              <c:showLegendKey val="0"/>
              <c:showVal val="0"/>
              <c:showCatName val="0"/>
              <c:showSerName val="0"/>
              <c:showPercent val="1"/>
              <c:showBubbleSize val="0"/>
              <c:extLst>
                <c:ext xmlns:c15="http://schemas.microsoft.com/office/drawing/2012/chart" uri="{CE6537A1-D6FC-4f65-9D91-7224C49458BB}"/>
              </c:extLst>
            </c:dLbl>
            <c:dLbl>
              <c:idx val="3"/>
              <c:layout>
                <c:manualLayout>
                  <c:x val="-0.12791913431308036"/>
                  <c:y val="3.0639410818801144E-2"/>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14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Sheet1!$A$2:$A$5</c:f>
              <c:strCache>
                <c:ptCount val="4"/>
                <c:pt idx="0">
                  <c:v>Hydro, Wind &amp; Solar</c:v>
                </c:pt>
                <c:pt idx="1">
                  <c:v>Coal</c:v>
                </c:pt>
                <c:pt idx="2">
                  <c:v>Nuclear</c:v>
                </c:pt>
                <c:pt idx="3">
                  <c:v>Natural Gas/Oil</c:v>
                </c:pt>
              </c:strCache>
            </c:strRef>
          </c:cat>
          <c:val>
            <c:numRef>
              <c:f>Sheet1!$B$2:$B$5</c:f>
              <c:numCache>
                <c:formatCode>General</c:formatCode>
                <c:ptCount val="4"/>
                <c:pt idx="0">
                  <c:v>9</c:v>
                </c:pt>
                <c:pt idx="1">
                  <c:v>63</c:v>
                </c:pt>
                <c:pt idx="2">
                  <c:v>24</c:v>
                </c:pt>
                <c:pt idx="3">
                  <c:v>4</c:v>
                </c:pt>
              </c:numCache>
            </c:numRef>
          </c:val>
        </c:ser>
        <c:dLbls>
          <c:showLegendKey val="0"/>
          <c:showVal val="0"/>
          <c:showCatName val="0"/>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600"/>
            </a:pPr>
            <a:r>
              <a:rPr lang="en-US" sz="1600" dirty="0" smtClean="0"/>
              <a:t>2020 (Est.)</a:t>
            </a:r>
            <a:endParaRPr lang="en-US" sz="1600" dirty="0"/>
          </a:p>
        </c:rich>
      </c:tx>
      <c:layout/>
      <c:overlay val="0"/>
    </c:title>
    <c:autoTitleDeleted val="0"/>
    <c:plotArea>
      <c:layout/>
      <c:pieChart>
        <c:varyColors val="1"/>
        <c:ser>
          <c:idx val="0"/>
          <c:order val="0"/>
          <c:tx>
            <c:strRef>
              <c:f>Sheet1!$B$1</c:f>
              <c:strCache>
                <c:ptCount val="1"/>
                <c:pt idx="0">
                  <c:v>Sales</c:v>
                </c:pt>
              </c:strCache>
            </c:strRef>
          </c:tx>
          <c:dPt>
            <c:idx val="0"/>
            <c:bubble3D val="0"/>
            <c:spPr>
              <a:solidFill>
                <a:srgbClr val="00B0F0"/>
              </a:solidFill>
            </c:spPr>
          </c:dPt>
          <c:dPt>
            <c:idx val="1"/>
            <c:bubble3D val="0"/>
          </c:dPt>
          <c:dPt>
            <c:idx val="2"/>
            <c:bubble3D val="0"/>
          </c:dPt>
          <c:dPt>
            <c:idx val="3"/>
            <c:bubble3D val="0"/>
          </c:dPt>
          <c:dPt>
            <c:idx val="4"/>
            <c:bubble3D val="0"/>
          </c:dPt>
          <c:dLbls>
            <c:dLbl>
              <c:idx val="1"/>
              <c:spPr/>
              <c:txPr>
                <a:bodyPr/>
                <a:lstStyle/>
                <a:p>
                  <a:pPr>
                    <a:defRPr sz="1400" b="1"/>
                  </a:pPr>
                  <a:endParaRPr lang="en-US"/>
                </a:p>
              </c:txPr>
              <c:showLegendKey val="0"/>
              <c:showVal val="0"/>
              <c:showCatName val="0"/>
              <c:showSerName val="0"/>
              <c:showPercent val="1"/>
              <c:showBubbleSize val="0"/>
            </c:dLbl>
            <c:spPr>
              <a:noFill/>
              <a:ln>
                <a:noFill/>
              </a:ln>
              <a:effectLst/>
            </c:spPr>
            <c:txPr>
              <a:bodyPr/>
              <a:lstStyle/>
              <a:p>
                <a:pPr>
                  <a:defRPr sz="1400"/>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Hydro, Wind &amp; Solar</c:v>
                </c:pt>
                <c:pt idx="1">
                  <c:v>Coal</c:v>
                </c:pt>
                <c:pt idx="2">
                  <c:v>Nuclear</c:v>
                </c:pt>
                <c:pt idx="3">
                  <c:v>Natural Gas</c:v>
                </c:pt>
              </c:strCache>
            </c:strRef>
          </c:cat>
          <c:val>
            <c:numRef>
              <c:f>Sheet1!$B$2:$B$5</c:f>
              <c:numCache>
                <c:formatCode>0%</c:formatCode>
                <c:ptCount val="4"/>
                <c:pt idx="0">
                  <c:v>0.12</c:v>
                </c:pt>
                <c:pt idx="1">
                  <c:v>0.27</c:v>
                </c:pt>
                <c:pt idx="2">
                  <c:v>0.28000000000000003</c:v>
                </c:pt>
                <c:pt idx="3">
                  <c:v>0.33</c:v>
                </c:pt>
              </c:numCache>
            </c:numRef>
          </c:val>
        </c:ser>
        <c:dLbls>
          <c:showLegendKey val="0"/>
          <c:showVal val="0"/>
          <c:showCatName val="0"/>
          <c:showSerName val="0"/>
          <c:showPercent val="1"/>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600"/>
            </a:pPr>
            <a:r>
              <a:rPr lang="en-US" sz="1600" dirty="0" smtClean="0"/>
              <a:t>2015</a:t>
            </a:r>
            <a:endParaRPr lang="en-US" sz="1600" dirty="0"/>
          </a:p>
        </c:rich>
      </c:tx>
      <c:layout/>
      <c:overlay val="0"/>
    </c:title>
    <c:autoTitleDeleted val="0"/>
    <c:plotArea>
      <c:layout>
        <c:manualLayout>
          <c:layoutTarget val="inner"/>
          <c:xMode val="edge"/>
          <c:yMode val="edge"/>
          <c:x val="0.21694609354736447"/>
          <c:y val="0.21869569509872305"/>
          <c:w val="0.57525829274618867"/>
          <c:h val="0.64087147903574959"/>
        </c:manualLayout>
      </c:layout>
      <c:pieChart>
        <c:varyColors val="1"/>
        <c:ser>
          <c:idx val="0"/>
          <c:order val="0"/>
          <c:tx>
            <c:strRef>
              <c:f>Sheet1!$B$1</c:f>
              <c:strCache>
                <c:ptCount val="1"/>
                <c:pt idx="0">
                  <c:v>Sales</c:v>
                </c:pt>
              </c:strCache>
            </c:strRef>
          </c:tx>
          <c:dPt>
            <c:idx val="0"/>
            <c:bubble3D val="0"/>
            <c:spPr>
              <a:solidFill>
                <a:srgbClr val="00B0F0"/>
              </a:solidFill>
            </c:spPr>
          </c:dPt>
          <c:dPt>
            <c:idx val="1"/>
            <c:bubble3D val="0"/>
          </c:dPt>
          <c:dPt>
            <c:idx val="2"/>
            <c:bubble3D val="0"/>
          </c:dPt>
          <c:dPt>
            <c:idx val="3"/>
            <c:bubble3D val="0"/>
          </c:dPt>
          <c:dLbls>
            <c:dLbl>
              <c:idx val="0"/>
              <c:layout>
                <c:manualLayout>
                  <c:x val="-8.7016556673102971E-2"/>
                  <c:y val="0.12931961000402131"/>
                </c:manualLayout>
              </c:layout>
              <c:spPr/>
              <c:txPr>
                <a:bodyPr/>
                <a:lstStyle/>
                <a:p>
                  <a:pPr>
                    <a:defRPr sz="1400" b="0"/>
                  </a:pPr>
                  <a:endParaRPr lang="en-US"/>
                </a:p>
              </c:txPr>
              <c:showLegendKey val="0"/>
              <c:showVal val="0"/>
              <c:showCatName val="0"/>
              <c:showSerName val="0"/>
              <c:showPercent val="1"/>
              <c:showBubbleSize val="0"/>
              <c:extLst>
                <c:ext xmlns:c15="http://schemas.microsoft.com/office/drawing/2012/chart" uri="{CE6537A1-D6FC-4f65-9D91-7224C49458BB}"/>
              </c:extLst>
            </c:dLbl>
            <c:dLbl>
              <c:idx val="1"/>
              <c:spPr/>
              <c:txPr>
                <a:bodyPr/>
                <a:lstStyle/>
                <a:p>
                  <a:pPr>
                    <a:defRPr sz="1400" b="1"/>
                  </a:pPr>
                  <a:endParaRPr lang="en-US"/>
                </a:p>
              </c:txPr>
              <c:showLegendKey val="0"/>
              <c:showVal val="0"/>
              <c:showCatName val="0"/>
              <c:showSerName val="0"/>
              <c:showPercent val="1"/>
              <c:showBubbleSize val="0"/>
            </c:dLbl>
            <c:spPr>
              <a:noFill/>
              <a:ln>
                <a:noFill/>
              </a:ln>
              <a:effectLst/>
            </c:spPr>
            <c:txPr>
              <a:bodyPr/>
              <a:lstStyle/>
              <a:p>
                <a:pPr>
                  <a:defRPr sz="1400"/>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Hydro, Wind &amp; Solar</c:v>
                </c:pt>
                <c:pt idx="1">
                  <c:v>Coal</c:v>
                </c:pt>
                <c:pt idx="2">
                  <c:v>Nuclear</c:v>
                </c:pt>
                <c:pt idx="3">
                  <c:v>Natural Gas</c:v>
                </c:pt>
              </c:strCache>
            </c:strRef>
          </c:cat>
          <c:val>
            <c:numRef>
              <c:f>Sheet1!$B$2:$B$5</c:f>
              <c:numCache>
                <c:formatCode>0%</c:formatCode>
                <c:ptCount val="4"/>
                <c:pt idx="0">
                  <c:v>0.1</c:v>
                </c:pt>
                <c:pt idx="1">
                  <c:v>0.33</c:v>
                </c:pt>
                <c:pt idx="2">
                  <c:v>0.31</c:v>
                </c:pt>
                <c:pt idx="3">
                  <c:v>0.26</c:v>
                </c:pt>
              </c:numCache>
            </c:numRef>
          </c:val>
        </c:ser>
        <c:dLbls>
          <c:showLegendKey val="0"/>
          <c:showVal val="0"/>
          <c:showCatName val="0"/>
          <c:showSerName val="0"/>
          <c:showPercent val="1"/>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2098" cy="456595"/>
          </a:xfrm>
          <a:prstGeom prst="rect">
            <a:avLst/>
          </a:prstGeom>
        </p:spPr>
        <p:txBody>
          <a:bodyPr vert="horz" lIns="86493" tIns="43247" rIns="86493" bIns="43247" rtlCol="0"/>
          <a:lstStyle>
            <a:lvl1pPr algn="l">
              <a:defRPr sz="1100"/>
            </a:lvl1pPr>
          </a:lstStyle>
          <a:p>
            <a:endParaRPr lang="en-US"/>
          </a:p>
        </p:txBody>
      </p:sp>
      <p:sp>
        <p:nvSpPr>
          <p:cNvPr id="3" name="Date Placeholder 2"/>
          <p:cNvSpPr>
            <a:spLocks noGrp="1"/>
          </p:cNvSpPr>
          <p:nvPr>
            <p:ph type="dt" sz="quarter" idx="1"/>
          </p:nvPr>
        </p:nvSpPr>
        <p:spPr>
          <a:xfrm>
            <a:off x="3884414" y="1"/>
            <a:ext cx="2972098" cy="456595"/>
          </a:xfrm>
          <a:prstGeom prst="rect">
            <a:avLst/>
          </a:prstGeom>
        </p:spPr>
        <p:txBody>
          <a:bodyPr vert="horz" lIns="86493" tIns="43247" rIns="86493" bIns="43247" rtlCol="0"/>
          <a:lstStyle>
            <a:lvl1pPr algn="r">
              <a:defRPr sz="1100"/>
            </a:lvl1pPr>
          </a:lstStyle>
          <a:p>
            <a:fld id="{83681E8C-8ED5-4A12-B9C7-4C806C66453D}" type="datetimeFigureOut">
              <a:rPr lang="en-US" smtClean="0"/>
              <a:t>3/14/2017</a:t>
            </a:fld>
            <a:endParaRPr lang="en-US"/>
          </a:p>
        </p:txBody>
      </p:sp>
      <p:sp>
        <p:nvSpPr>
          <p:cNvPr id="4" name="Footer Placeholder 3"/>
          <p:cNvSpPr>
            <a:spLocks noGrp="1"/>
          </p:cNvSpPr>
          <p:nvPr>
            <p:ph type="ftr" sz="quarter" idx="2"/>
          </p:nvPr>
        </p:nvSpPr>
        <p:spPr>
          <a:xfrm>
            <a:off x="0" y="8685894"/>
            <a:ext cx="2972098" cy="456595"/>
          </a:xfrm>
          <a:prstGeom prst="rect">
            <a:avLst/>
          </a:prstGeom>
        </p:spPr>
        <p:txBody>
          <a:bodyPr vert="horz" lIns="86493" tIns="43247" rIns="86493" bIns="43247" rtlCol="0" anchor="b"/>
          <a:lstStyle>
            <a:lvl1pPr algn="l">
              <a:defRPr sz="1100"/>
            </a:lvl1pPr>
          </a:lstStyle>
          <a:p>
            <a:endParaRPr lang="en-US"/>
          </a:p>
        </p:txBody>
      </p:sp>
      <p:sp>
        <p:nvSpPr>
          <p:cNvPr id="5" name="Slide Number Placeholder 4"/>
          <p:cNvSpPr>
            <a:spLocks noGrp="1"/>
          </p:cNvSpPr>
          <p:nvPr>
            <p:ph type="sldNum" sz="quarter" idx="3"/>
          </p:nvPr>
        </p:nvSpPr>
        <p:spPr>
          <a:xfrm>
            <a:off x="3884414" y="8685894"/>
            <a:ext cx="2972098" cy="456595"/>
          </a:xfrm>
          <a:prstGeom prst="rect">
            <a:avLst/>
          </a:prstGeom>
        </p:spPr>
        <p:txBody>
          <a:bodyPr vert="horz" lIns="86493" tIns="43247" rIns="86493" bIns="43247" rtlCol="0" anchor="b"/>
          <a:lstStyle>
            <a:lvl1pPr algn="r">
              <a:defRPr sz="1100"/>
            </a:lvl1pPr>
          </a:lstStyle>
          <a:p>
            <a:fld id="{F4E27E5C-A5CE-4C2F-9F77-87DA93D71F97}" type="slidenum">
              <a:rPr lang="en-US" smtClean="0"/>
              <a:t>‹#›</a:t>
            </a:fld>
            <a:endParaRPr lang="en-US"/>
          </a:p>
        </p:txBody>
      </p:sp>
    </p:spTree>
    <p:extLst>
      <p:ext uri="{BB962C8B-B14F-4D97-AF65-F5344CB8AC3E}">
        <p14:creationId xmlns:p14="http://schemas.microsoft.com/office/powerpoint/2010/main" val="2749004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2" tIns="45716" rIns="91432" bIns="45716" rtlCol="0"/>
          <a:lstStyle>
            <a:lvl1pPr algn="r">
              <a:defRPr sz="1200"/>
            </a:lvl1pPr>
          </a:lstStyle>
          <a:p>
            <a:fld id="{8CCEED1C-14FA-416F-8AFB-DE58712211AB}" type="datetimeFigureOut">
              <a:rPr lang="en-US" smtClean="0"/>
              <a:t>3/14/2017</a:t>
            </a:fld>
            <a:endParaRPr lang="en-US"/>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32" tIns="45716" rIns="91432" bIns="45716"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2" tIns="45716" rIns="91432" bIns="4571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32" tIns="45716" rIns="91432"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2" tIns="45716" rIns="91432" bIns="45716" rtlCol="0" anchor="b"/>
          <a:lstStyle>
            <a:lvl1pPr algn="r">
              <a:defRPr sz="1200"/>
            </a:lvl1pPr>
          </a:lstStyle>
          <a:p>
            <a:fld id="{9C271BEC-8BB9-4139-8302-4895BEC77E78}" type="slidenum">
              <a:rPr lang="en-US" smtClean="0"/>
              <a:t>‹#›</a:t>
            </a:fld>
            <a:endParaRPr lang="en-US"/>
          </a:p>
        </p:txBody>
      </p:sp>
    </p:spTree>
    <p:extLst>
      <p:ext uri="{BB962C8B-B14F-4D97-AF65-F5344CB8AC3E}">
        <p14:creationId xmlns:p14="http://schemas.microsoft.com/office/powerpoint/2010/main" val="396112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wikipedia.org/wiki/Haber-Bosch"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bbc.co.uk/iplayer/episode/p00dzl8p/Discovery_Can_Chemistry_Save_The_World_Fixing_the_Nitrogen_Fix/"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eia.gov/analysis/requests/powerplants/cleanplan/#10"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www.eia.gov/analysis/requests/powerplants/cleanplan/#12" TargetMode="External"/><Relationship Id="rId4" Type="http://schemas.openxmlformats.org/officeDocument/2006/relationships/hyperlink" Target="http://www.eia.gov/analysis/requests/powerplants/cleanplan/#1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unconventionalenergyresources.co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unconventionalenergyresources.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r>
              <a:rPr lang="en-US" dirty="0" smtClean="0"/>
              <a:t>Philadelphia Museum of Art: The W.P. </a:t>
            </a:r>
            <a:r>
              <a:rPr lang="en-US" dirty="0" err="1" smtClean="0"/>
              <a:t>Wilstach</a:t>
            </a:r>
            <a:r>
              <a:rPr lang="en-US" dirty="0" smtClean="0"/>
              <a:t> Collection</a:t>
            </a:r>
          </a:p>
          <a:p>
            <a:pPr>
              <a:defRPr/>
            </a:pPr>
            <a:endParaRPr lang="en-US" dirty="0" smtClean="0"/>
          </a:p>
          <a:p>
            <a:pPr>
              <a:defRPr/>
            </a:pPr>
            <a:r>
              <a:rPr lang="en-US" dirty="0" smtClean="0"/>
              <a:t>In Greek mythology, Prometheus defied the will of Zeus by stealing fire and giving it to the mortal race of men in their dark caves. Zeus was enraged by Prometheus' deceit, so he had Prometheus carried to Mount Caucasus, where an eagle would pick at his liver; it would grow back each day and the eagle would eat it again. Fire transformed mortal life by providing light, warmth, cooking, healing and ultimately the ability to smelt and forge metals, and to bake bricks, ceramics, and lime. Fire became the basis for the Greek culture and ultimately all Western culture. It is no wonder, therefore, that the Greeks attributed fire not to a mortal origin, but to a Titan, one of the godlike giants who were considered to be the personifications of the forces of nature. </a:t>
            </a:r>
          </a:p>
          <a:p>
            <a:pPr>
              <a:defRPr/>
            </a:pPr>
            <a:endParaRPr lang="en-US" dirty="0" smtClean="0"/>
          </a:p>
          <a:p>
            <a:pPr>
              <a:defRPr/>
            </a:pPr>
            <a:r>
              <a:rPr lang="en-US" dirty="0" smtClean="0"/>
              <a:t>If fire was the first Promethean energy technology, then Promethean II was the heat engine, powered first by wood and coal, and then by oil and natural gas. Like fire, heat engines achieve a qualitative conversion of energy (heat into mechanical work), and they sustain a chain reaction process by supplying surplus energy. Surplus energy or (net energy) is the gross energy extracted less the energy used in the extraction process itself. The Promethean nature of fossil fuels is due to the much larger surplus they deliver compared to animate energy converters such as draft animals and human labor. </a:t>
            </a:r>
          </a:p>
          <a:p>
            <a:pPr>
              <a:defRPr/>
            </a:pPr>
            <a:endParaRPr lang="en-US" dirty="0" smtClean="0"/>
          </a:p>
          <a:p>
            <a:pPr>
              <a:defRPr/>
            </a:pPr>
            <a:r>
              <a:rPr lang="en-US" dirty="0" smtClean="0"/>
              <a:t>The changes wrought by fossil fuels exceeded even those produced by the introduction of fire. The rapid expansion of the human population and its material living standard over the past 200 years could not have been produced by direct solar energy and wood being converted by plants, humans and draft animals. Advances in every human sphere—commerce, agriculture, transportation, the military, science and technology, household life, health care, public utilities—were driven directly or indirectly by the changes in society's underlying energy systems. </a:t>
            </a:r>
          </a:p>
          <a:p>
            <a:pPr>
              <a:defRPr/>
            </a:pPr>
            <a:endParaRPr lang="en-US" dirty="0" smtClean="0"/>
          </a:p>
          <a:p>
            <a:pPr fontAlgn="base"/>
            <a:r>
              <a:rPr lang="en-US" sz="1200" b="0" i="0" kern="1200" dirty="0" smtClean="0">
                <a:solidFill>
                  <a:schemeClr val="tx1"/>
                </a:solidFill>
                <a:latin typeface="+mn-lt"/>
                <a:ea typeface="+mn-ea"/>
                <a:cs typeface="+mn-cs"/>
              </a:rPr>
              <a:t>That is, until 1909, when the German chemist Fritz Haber discovered a process that could directly transform atmospheric nitrogen into plant-available nitrate using a high-temperature, energy-intensive process. This is today known as the industrial fixation of nitrogen, or the </a:t>
            </a:r>
            <a:r>
              <a:rPr lang="en-US" sz="1200" b="0" i="0" u="none" strike="noStrike" kern="1200" dirty="0" smtClean="0">
                <a:solidFill>
                  <a:schemeClr val="tx1"/>
                </a:solidFill>
                <a:latin typeface="+mn-lt"/>
                <a:ea typeface="+mn-ea"/>
                <a:cs typeface="+mn-cs"/>
                <a:hlinkClick r:id="rId3"/>
              </a:rPr>
              <a:t>Haber-Bosch process</a:t>
            </a:r>
            <a:r>
              <a:rPr lang="en-US" sz="1200" b="0" i="0" kern="1200" dirty="0" smtClean="0">
                <a:solidFill>
                  <a:schemeClr val="tx1"/>
                </a:solidFill>
                <a:latin typeface="+mn-lt"/>
                <a:ea typeface="+mn-ea"/>
                <a:cs typeface="+mn-cs"/>
              </a:rPr>
              <a:t>.</a:t>
            </a:r>
          </a:p>
          <a:p>
            <a:pPr fontAlgn="base"/>
            <a:endParaRPr lang="en-US" sz="1200" b="0" i="0" kern="1200" dirty="0" smtClean="0">
              <a:solidFill>
                <a:schemeClr val="tx1"/>
              </a:solidFill>
              <a:latin typeface="+mn-lt"/>
              <a:ea typeface="+mn-ea"/>
              <a:cs typeface="+mn-cs"/>
            </a:endParaRPr>
          </a:p>
          <a:p>
            <a:pPr fontAlgn="base"/>
            <a:r>
              <a:rPr lang="en-US" sz="1200" b="0" i="0" kern="1200" dirty="0" smtClean="0">
                <a:solidFill>
                  <a:schemeClr val="tx1"/>
                </a:solidFill>
                <a:latin typeface="+mn-lt"/>
                <a:ea typeface="+mn-ea"/>
                <a:cs typeface="+mn-cs"/>
              </a:rPr>
              <a:t>It is </a:t>
            </a:r>
            <a:r>
              <a:rPr lang="en-US" sz="1200" b="0" i="0" u="none" strike="noStrike" kern="1200" dirty="0" smtClean="0">
                <a:solidFill>
                  <a:schemeClr val="tx1"/>
                </a:solidFill>
                <a:latin typeface="+mn-lt"/>
                <a:ea typeface="+mn-ea"/>
                <a:cs typeface="+mn-cs"/>
                <a:hlinkClick r:id="rId4"/>
              </a:rPr>
              <a:t>estimated</a:t>
            </a:r>
            <a:r>
              <a:rPr lang="en-US" sz="1200" b="0" i="0" kern="1200" dirty="0" smtClean="0">
                <a:solidFill>
                  <a:schemeClr val="tx1"/>
                </a:solidFill>
                <a:latin typeface="+mn-lt"/>
                <a:ea typeface="+mn-ea"/>
                <a:cs typeface="+mn-cs"/>
              </a:rPr>
              <a:t> that half of the protein within human beings is made of nitrogen that was originally fixed by this process, whereas the other half comes from the organic cycle of nitrogen-fixing bacteria and archaea.</a:t>
            </a:r>
          </a:p>
          <a:p>
            <a:pPr>
              <a:defRPr/>
            </a:pPr>
            <a:endParaRPr lang="en-US" dirty="0" smtClean="0"/>
          </a:p>
          <a:p>
            <a:pPr>
              <a:defRPr/>
            </a:pPr>
            <a:endParaRPr lang="en-US" dirty="0" smtClean="0"/>
          </a:p>
        </p:txBody>
      </p:sp>
      <p:sp>
        <p:nvSpPr>
          <p:cNvPr id="52228" name="Slide Number Placeholder 3"/>
          <p:cNvSpPr>
            <a:spLocks noGrp="1"/>
          </p:cNvSpPr>
          <p:nvPr>
            <p:ph type="sldNum" sz="quarter" idx="5"/>
          </p:nvPr>
        </p:nvSpPr>
        <p:spPr/>
        <p:txBody>
          <a:bodyPr/>
          <a:lstStyle/>
          <a:p>
            <a:pPr>
              <a:defRPr/>
            </a:pPr>
            <a:fld id="{AA4B9373-2FB4-4CD5-B3B1-B9AE0241ADD2}" type="slidenum">
              <a:rPr lang="en-US" smtClean="0"/>
              <a:pPr>
                <a:defRPr/>
              </a:pPr>
              <a:t>2</a:t>
            </a:fld>
            <a:endParaRPr lang="en-US" smtClean="0"/>
          </a:p>
        </p:txBody>
      </p:sp>
    </p:spTree>
    <p:extLst>
      <p:ext uri="{BB962C8B-B14F-4D97-AF65-F5344CB8AC3E}">
        <p14:creationId xmlns:p14="http://schemas.microsoft.com/office/powerpoint/2010/main" val="2438551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D38201-03FA-452F-AFA8-148D63F2BD83}" type="slidenum">
              <a:rPr lang="en-US" smtClean="0"/>
              <a:t>13</a:t>
            </a:fld>
            <a:endParaRPr lang="en-US" dirty="0"/>
          </a:p>
        </p:txBody>
      </p:sp>
    </p:spTree>
    <p:extLst>
      <p:ext uri="{BB962C8B-B14F-4D97-AF65-F5344CB8AC3E}">
        <p14:creationId xmlns:p14="http://schemas.microsoft.com/office/powerpoint/2010/main" val="3961968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US EPA</a:t>
            </a:r>
            <a:r>
              <a:rPr lang="en-US" baseline="0" dirty="0" smtClean="0"/>
              <a:t> GHG Inventory </a:t>
            </a:r>
            <a:endParaRPr lang="en-US" dirty="0"/>
          </a:p>
        </p:txBody>
      </p:sp>
      <p:sp>
        <p:nvSpPr>
          <p:cNvPr id="4" name="Slide Number Placeholder 3"/>
          <p:cNvSpPr>
            <a:spLocks noGrp="1"/>
          </p:cNvSpPr>
          <p:nvPr>
            <p:ph type="sldNum" sz="quarter" idx="10"/>
          </p:nvPr>
        </p:nvSpPr>
        <p:spPr/>
        <p:txBody>
          <a:bodyPr/>
          <a:lstStyle/>
          <a:p>
            <a:fld id="{F4D38201-03FA-452F-AFA8-148D63F2BD83}" type="slidenum">
              <a:rPr lang="en-US" smtClean="0"/>
              <a:t>14</a:t>
            </a:fld>
            <a:endParaRPr lang="en-US" dirty="0"/>
          </a:p>
        </p:txBody>
      </p:sp>
    </p:spTree>
    <p:extLst>
      <p:ext uri="{BB962C8B-B14F-4D97-AF65-F5344CB8AC3E}">
        <p14:creationId xmlns:p14="http://schemas.microsoft.com/office/powerpoint/2010/main" val="4093702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In the proposed Clean Power Plan, EPA calculates the emissions reduction targets for individual states through application of a Best System of Emissions Reduction (BSER). The BSER consists of four building blocks which represent approaches to reducing CO2 emissions rates from existing fossil fuel-fired generators as calculated for purposes of compliance:</a:t>
            </a:r>
          </a:p>
          <a:p>
            <a:pPr fontAlgn="base"/>
            <a:r>
              <a:rPr lang="en-US" sz="800" dirty="0" smtClean="0"/>
              <a:t>Building block 1: Improving the thermal efficiency of individual affected sources (heat rate improvement)</a:t>
            </a:r>
            <a:r>
              <a:rPr lang="en-US" sz="1200" u="none" strike="noStrike" kern="1200" baseline="30000" dirty="0" smtClean="0">
                <a:solidFill>
                  <a:schemeClr val="tx1"/>
                </a:solidFill>
                <a:effectLst/>
                <a:latin typeface="+mn-lt"/>
                <a:ea typeface="+mn-ea"/>
                <a:cs typeface="+mn-cs"/>
                <a:hlinkClick r:id="rId3"/>
              </a:rPr>
              <a:t>10</a:t>
            </a:r>
            <a:r>
              <a:rPr lang="en-US" sz="800" dirty="0" smtClean="0"/>
              <a:t/>
            </a:r>
            <a:br>
              <a:rPr lang="en-US" sz="800" dirty="0" smtClean="0"/>
            </a:br>
            <a:r>
              <a:rPr lang="en-US" sz="800" dirty="0" smtClean="0"/>
              <a:t>Building Block 2: Dispatching the generating fleet to substitute less-carbon-intensive affected sources for more-carbon-intensive affected sources (re-dispatch for reduced emissions)</a:t>
            </a:r>
            <a:br>
              <a:rPr lang="en-US" sz="800" dirty="0" smtClean="0"/>
            </a:br>
            <a:r>
              <a:rPr lang="en-US" sz="800" dirty="0" smtClean="0"/>
              <a:t>Building Block 3: Expanding the use of low- or zero-carbon generation in order to displace affected sources (low- and zero-carbon capacity expansion)</a:t>
            </a:r>
            <a:br>
              <a:rPr lang="en-US" sz="800" dirty="0" smtClean="0"/>
            </a:br>
            <a:r>
              <a:rPr lang="en-US" sz="800" dirty="0" smtClean="0"/>
              <a:t>Building Block 4: Employing the use of demand-side energy efficiency to reduce overall generation required from affected sources (demand-side energy efficiency)</a:t>
            </a:r>
            <a:r>
              <a:rPr lang="en-US" sz="1200" u="none" strike="noStrike" kern="1200" baseline="30000" dirty="0" smtClean="0">
                <a:solidFill>
                  <a:schemeClr val="tx1"/>
                </a:solidFill>
                <a:effectLst/>
                <a:latin typeface="+mn-lt"/>
                <a:ea typeface="+mn-ea"/>
                <a:cs typeface="+mn-cs"/>
                <a:hlinkClick r:id="rId4"/>
              </a:rPr>
              <a:t>11</a:t>
            </a:r>
            <a:r>
              <a:rPr lang="en-US" sz="1200" b="0" i="0" kern="1200" dirty="0" smtClean="0">
                <a:solidFill>
                  <a:schemeClr val="tx1"/>
                </a:solidFill>
                <a:effectLst/>
                <a:latin typeface="+mn-lt"/>
                <a:ea typeface="+mn-ea"/>
                <a:cs typeface="+mn-cs"/>
              </a:rPr>
              <a:t>In determining state goals, EPA begins by calculating an affected fossil generation emissions rate, in pounds of CO2 emissions per megawatt hour of electricity generated, based on 2012 historical data for each state. EPA then applies the building blocks of the BSER to arrive at each state’s interim and final emission rate performance goals. The Clean Power Plan proposes that states begin to reduce CO2 emissions from affected electric generating units by 2020 in order to reach final CO2 emission performance goals, measured in pounds of CO2 emitted per </a:t>
            </a:r>
            <a:r>
              <a:rPr lang="en-US" sz="1200" b="0" i="0" kern="1200" dirty="0" err="1" smtClean="0">
                <a:solidFill>
                  <a:schemeClr val="tx1"/>
                </a:solidFill>
                <a:effectLst/>
                <a:latin typeface="+mn-lt"/>
                <a:ea typeface="+mn-ea"/>
                <a:cs typeface="+mn-cs"/>
              </a:rPr>
              <a:t>megawatthour</a:t>
            </a:r>
            <a:r>
              <a:rPr lang="en-US" sz="1200" b="0" i="0" kern="1200" dirty="0" smtClean="0">
                <a:solidFill>
                  <a:schemeClr val="tx1"/>
                </a:solidFill>
                <a:effectLst/>
                <a:latin typeface="+mn-lt"/>
                <a:ea typeface="+mn-ea"/>
                <a:cs typeface="+mn-cs"/>
              </a:rPr>
              <a:t> of electricity generated from affected electric generating units, by 2030. The Clean Power Plan also proposes that states meet interim CO2 emission performance goals, on average, over the 10-year compliance period from 2020-29.</a:t>
            </a:r>
            <a:r>
              <a:rPr lang="en-US" sz="1200" b="0" i="0" u="none" strike="noStrike" kern="1200" baseline="30000" dirty="0" smtClean="0">
                <a:solidFill>
                  <a:schemeClr val="tx1"/>
                </a:solidFill>
                <a:effectLst/>
                <a:latin typeface="+mn-lt"/>
                <a:ea typeface="+mn-ea"/>
                <a:cs typeface="+mn-cs"/>
                <a:hlinkClick r:id="rId5"/>
              </a:rPr>
              <a:t>12</a:t>
            </a:r>
            <a:r>
              <a:rPr lang="en-US" sz="1200" b="0" i="0" kern="1200" dirty="0" smtClean="0">
                <a:solidFill>
                  <a:schemeClr val="tx1"/>
                </a:solidFill>
                <a:effectLst/>
                <a:latin typeface="+mn-lt"/>
                <a:ea typeface="+mn-ea"/>
                <a:cs typeface="+mn-cs"/>
              </a:rPr>
              <a:t> The state-level emissions rates as calculated by EPA for 2012, as well as the interim targets for 2020-29 and the final targets for 2030 and beyond, specified in the proposed Clean Power Plan are provided in Appendix C, Table 25.</a:t>
            </a:r>
          </a:p>
          <a:p>
            <a:pPr fontAlgn="base"/>
            <a:r>
              <a:rPr lang="en-US" sz="1200" b="0" i="0" kern="1200" dirty="0" smtClean="0">
                <a:solidFill>
                  <a:schemeClr val="tx1"/>
                </a:solidFill>
                <a:effectLst/>
                <a:latin typeface="+mn-lt"/>
                <a:ea typeface="+mn-ea"/>
                <a:cs typeface="+mn-cs"/>
              </a:rPr>
              <a:t>It is critical to recognize that while the BSER building blocks are used to establish state-level goals, each state has discretion in designing implementation plans to achieve outcomes that meet the goals. Two or more states may also cooperate to meet their combined goals jointly.</a:t>
            </a:r>
          </a:p>
          <a:p>
            <a:pPr fontAlgn="base"/>
            <a:r>
              <a:rPr lang="en-US" sz="1200" b="0" i="0" kern="1200" dirty="0" smtClean="0">
                <a:solidFill>
                  <a:schemeClr val="tx1"/>
                </a:solidFill>
                <a:effectLst/>
                <a:latin typeface="+mn-lt"/>
                <a:ea typeface="+mn-ea"/>
                <a:cs typeface="+mn-cs"/>
              </a:rPr>
              <a:t>The state-level emissions performance goals under the proposed Clean Power Plan are not based on a simple emission rate calculation (emissions divided by generation) for generation provided by existing fossil-fired electric generating units. Rather, the goals are established and compliance is assessed using a formula that provides varying treatment of specific generation sources and demand-side efficiency programs that can displace CO2 emissions from existing generating units that are regulated under the Clean Power Plan proposal. For example, unlimited amounts of new and existing zero-emission non-hydropower renewable generation are included in the generation base used to calculate compliance, which makes the non-hydropower renewable generation more valuable for compliance than existing hydropower and new and existing nuclear generation that do not receive similar treatment. The proposed Clean Power Plan formula also considers efficiency programs that reduce load as equivalent to zero-emission generation that counts in the base for the compliance calculation, even though some of the generation that is avoided by reduced load may have already been served by zero-emission generation sources.</a:t>
            </a:r>
          </a:p>
        </p:txBody>
      </p:sp>
      <p:sp>
        <p:nvSpPr>
          <p:cNvPr id="4" name="Slide Number Placeholder 3"/>
          <p:cNvSpPr>
            <a:spLocks noGrp="1"/>
          </p:cNvSpPr>
          <p:nvPr>
            <p:ph type="sldNum" sz="quarter" idx="10"/>
          </p:nvPr>
        </p:nvSpPr>
        <p:spPr/>
        <p:txBody>
          <a:bodyPr/>
          <a:lstStyle/>
          <a:p>
            <a:fld id="{9C271BEC-8BB9-4139-8302-4895BEC77E78}" type="slidenum">
              <a:rPr lang="en-US" smtClean="0"/>
              <a:t>15</a:t>
            </a:fld>
            <a:endParaRPr lang="en-US"/>
          </a:p>
        </p:txBody>
      </p:sp>
    </p:spTree>
    <p:extLst>
      <p:ext uri="{BB962C8B-B14F-4D97-AF65-F5344CB8AC3E}">
        <p14:creationId xmlns:p14="http://schemas.microsoft.com/office/powerpoint/2010/main" val="4120575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Regenesys</a:t>
            </a:r>
            <a:r>
              <a:rPr lang="en-US" sz="1200" b="0" i="0" kern="1200" dirty="0" smtClean="0">
                <a:solidFill>
                  <a:schemeClr val="tx1"/>
                </a:solidFill>
                <a:effectLst/>
                <a:latin typeface="+mn-lt"/>
                <a:ea typeface="+mn-ea"/>
                <a:cs typeface="+mn-cs"/>
              </a:rPr>
              <a:t> polysulfide flow battery www.regenesys.com</a:t>
            </a:r>
          </a:p>
          <a:p>
            <a:r>
              <a:rPr lang="en-US" sz="1200" b="1" i="0" u="none" strike="noStrike" kern="1200" baseline="0" dirty="0" smtClean="0">
                <a:solidFill>
                  <a:schemeClr val="tx1"/>
                </a:solidFill>
                <a:latin typeface="+mn-lt"/>
                <a:ea typeface="+mn-ea"/>
                <a:cs typeface="+mn-cs"/>
              </a:rPr>
              <a:t>Large-Scale Storage</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(e.g., </a:t>
            </a:r>
            <a:r>
              <a:rPr lang="en-US" sz="1200" b="1" i="0" u="none" strike="noStrike" kern="1200" baseline="0" dirty="0" err="1" smtClean="0">
                <a:solidFill>
                  <a:schemeClr val="tx1"/>
                </a:solidFill>
                <a:latin typeface="+mn-lt"/>
                <a:ea typeface="+mn-ea"/>
                <a:cs typeface="+mn-cs"/>
              </a:rPr>
              <a:t>Regenesys</a:t>
            </a:r>
            <a:r>
              <a:rPr lang="en-US" sz="1200" b="1" i="0" u="none" strike="noStrike" kern="1200" baseline="0" dirty="0" smtClean="0">
                <a:solidFill>
                  <a:schemeClr val="tx1"/>
                </a:solidFill>
                <a:latin typeface="+mn-lt"/>
                <a:ea typeface="+mn-ea"/>
                <a:cs typeface="+mn-cs"/>
              </a:rPr>
              <a:t> Flow Battery)</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Solar - https://commons.wikimedia.org/wiki/File:SoSie%2BSoSchiff_Ansicht.jpg</a:t>
            </a:r>
          </a:p>
          <a:p>
            <a:r>
              <a:rPr lang="en-US" sz="1200" b="1" i="0" u="none" strike="noStrike" kern="1200" baseline="0" dirty="0" smtClean="0">
                <a:solidFill>
                  <a:schemeClr val="tx1"/>
                </a:solidFill>
                <a:latin typeface="+mn-lt"/>
                <a:ea typeface="+mn-ea"/>
                <a:cs typeface="+mn-cs"/>
              </a:rPr>
              <a:t>Gen III Photovoltaic (PV)</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(e.g., High power density PV cells)</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http://www.htcco2systems.com/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Coal and Gas Carbon Capture and Sequestration</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http://euanmearns.com/high-altitude-wind-power-reviewed/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High-Altitude Wind</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en-US" sz="1200" b="1" i="0" u="none" strike="noStrike" kern="1200" baseline="0" dirty="0" smtClean="0">
                <a:solidFill>
                  <a:schemeClr val="tx1"/>
                </a:solidFill>
                <a:latin typeface="+mn-lt"/>
                <a:ea typeface="+mn-ea"/>
                <a:cs typeface="+mn-cs"/>
              </a:rPr>
              <a:t>Generation IV Nuclear</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(co-production –electricity, hydrogen steam)</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http://www.power-technology.com/features/featurenuclear-waste-disposal-reactor-technology-recycle-clean-energy/featurenuclear-waste-disposal-reactor-technology-recycle-clean-energy-4.html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Pembroke combined cycle gas turbine (CCGT) power plant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http://www.power-technology.com/projects/pembroke-combined-cycle-power-plant/pembroke-combined-cycle-power-plant1.html</a:t>
            </a:r>
          </a:p>
          <a:p>
            <a:endParaRPr lang="en-US" dirty="0"/>
          </a:p>
        </p:txBody>
      </p:sp>
      <p:sp>
        <p:nvSpPr>
          <p:cNvPr id="4" name="Slide Number Placeholder 3"/>
          <p:cNvSpPr>
            <a:spLocks noGrp="1"/>
          </p:cNvSpPr>
          <p:nvPr>
            <p:ph type="sldNum" sz="quarter" idx="10"/>
          </p:nvPr>
        </p:nvSpPr>
        <p:spPr/>
        <p:txBody>
          <a:bodyPr/>
          <a:lstStyle/>
          <a:p>
            <a:fld id="{9C271BEC-8BB9-4139-8302-4895BEC77E78}" type="slidenum">
              <a:rPr lang="en-US" smtClean="0"/>
              <a:t>17</a:t>
            </a:fld>
            <a:endParaRPr lang="en-US"/>
          </a:p>
        </p:txBody>
      </p:sp>
    </p:spTree>
    <p:extLst>
      <p:ext uri="{BB962C8B-B14F-4D97-AF65-F5344CB8AC3E}">
        <p14:creationId xmlns:p14="http://schemas.microsoft.com/office/powerpoint/2010/main" val="2302334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4A67883-92E7-4000-AEC0-9CEDF892DDAB}" type="slidenum">
              <a:rPr lang="en-US" smtClean="0"/>
              <a:pPr/>
              <a:t>19</a:t>
            </a:fld>
            <a:endParaRPr lang="en-US" dirty="0"/>
          </a:p>
        </p:txBody>
      </p:sp>
    </p:spTree>
    <p:extLst>
      <p:ext uri="{BB962C8B-B14F-4D97-AF65-F5344CB8AC3E}">
        <p14:creationId xmlns:p14="http://schemas.microsoft.com/office/powerpoint/2010/main" val="2672722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CA presently</a:t>
            </a:r>
            <a:r>
              <a:rPr lang="en-US" baseline="0" dirty="0" smtClean="0"/>
              <a:t> at 10,900 MW, with 3500 MW added in 2014; 700 MW in 2015 Q1  -- approx. 6500 MW at time of plot</a:t>
            </a:r>
          </a:p>
          <a:p>
            <a:endParaRPr lang="en-US" dirty="0"/>
          </a:p>
        </p:txBody>
      </p:sp>
      <p:sp>
        <p:nvSpPr>
          <p:cNvPr id="4" name="Slide Number Placeholder 3"/>
          <p:cNvSpPr>
            <a:spLocks noGrp="1"/>
          </p:cNvSpPr>
          <p:nvPr>
            <p:ph type="sldNum" sz="quarter" idx="10"/>
          </p:nvPr>
        </p:nvSpPr>
        <p:spPr/>
        <p:txBody>
          <a:bodyPr/>
          <a:lstStyle/>
          <a:p>
            <a:fld id="{E3E4907D-A139-43CB-AF43-9A22EC708F50}" type="slidenum">
              <a:rPr lang="en-US" smtClean="0"/>
              <a:t>21</a:t>
            </a:fld>
            <a:endParaRPr lang="en-US"/>
          </a:p>
        </p:txBody>
      </p:sp>
    </p:spTree>
    <p:extLst>
      <p:ext uri="{BB962C8B-B14F-4D97-AF65-F5344CB8AC3E}">
        <p14:creationId xmlns:p14="http://schemas.microsoft.com/office/powerpoint/2010/main" val="788721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Paris Agreement</a:t>
            </a:r>
          </a:p>
          <a:p>
            <a:r>
              <a:rPr lang="en-US" dirty="0" smtClean="0"/>
              <a:t>• 2020 Target – 17% below 2005 levels </a:t>
            </a:r>
          </a:p>
          <a:p>
            <a:r>
              <a:rPr lang="en-US" dirty="0" smtClean="0"/>
              <a:t>• 2025 Target – 26-28% below 2005 levels</a:t>
            </a:r>
            <a:endParaRPr lang="en-US" dirty="0"/>
          </a:p>
        </p:txBody>
      </p:sp>
      <p:sp>
        <p:nvSpPr>
          <p:cNvPr id="4" name="Slide Number Placeholder 3"/>
          <p:cNvSpPr>
            <a:spLocks noGrp="1"/>
          </p:cNvSpPr>
          <p:nvPr>
            <p:ph type="sldNum" sz="quarter" idx="10"/>
          </p:nvPr>
        </p:nvSpPr>
        <p:spPr/>
        <p:txBody>
          <a:bodyPr/>
          <a:lstStyle/>
          <a:p>
            <a:fld id="{9C271BEC-8BB9-4139-8302-4895BEC77E78}" type="slidenum">
              <a:rPr lang="en-US" smtClean="0"/>
              <a:t>23</a:t>
            </a:fld>
            <a:endParaRPr lang="en-US"/>
          </a:p>
        </p:txBody>
      </p:sp>
    </p:spTree>
    <p:extLst>
      <p:ext uri="{BB962C8B-B14F-4D97-AF65-F5344CB8AC3E}">
        <p14:creationId xmlns:p14="http://schemas.microsoft.com/office/powerpoint/2010/main" val="4029030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a:t>
            </a:r>
            <a:r>
              <a:rPr lang="en-US" baseline="-25000" dirty="0" smtClean="0"/>
              <a:t>2</a:t>
            </a:r>
            <a:r>
              <a:rPr lang="en-US" dirty="0" smtClean="0"/>
              <a:t> emissions in 2020 in the Reference case are more than 9 percent below the 2005 level of 5,996 million metric tons, and they still are below the 2005 level at the end of the projection period</a:t>
            </a:r>
            <a:r>
              <a:rPr lang="en-US" baseline="0" dirty="0" smtClean="0"/>
              <a:t> (5758 </a:t>
            </a:r>
            <a:r>
              <a:rPr lang="en-US" dirty="0" smtClean="0"/>
              <a:t>million metric tons in 2035).</a:t>
            </a:r>
          </a:p>
          <a:p>
            <a:endParaRPr lang="en-US" dirty="0" smtClean="0"/>
          </a:p>
          <a:p>
            <a:r>
              <a:rPr lang="en-US" dirty="0" smtClean="0"/>
              <a:t>Natural Gas Prices 2012 YTD</a:t>
            </a:r>
            <a:r>
              <a:rPr lang="en-US" baseline="0" dirty="0" smtClean="0"/>
              <a:t> </a:t>
            </a:r>
            <a:r>
              <a:rPr lang="en-US" dirty="0" smtClean="0"/>
              <a:t>are $2.86 down from $4.32 last YTD</a:t>
            </a:r>
            <a:r>
              <a:rPr lang="en-US" baseline="0" dirty="0" smtClean="0"/>
              <a:t> which is a decrease of 33.8% (July 2012).</a:t>
            </a:r>
            <a:endParaRPr lang="en-US" dirty="0" smtClean="0"/>
          </a:p>
          <a:p>
            <a:endParaRPr lang="en-US" dirty="0"/>
          </a:p>
        </p:txBody>
      </p:sp>
      <p:sp>
        <p:nvSpPr>
          <p:cNvPr id="4" name="Slide Number Placeholder 3"/>
          <p:cNvSpPr>
            <a:spLocks noGrp="1"/>
          </p:cNvSpPr>
          <p:nvPr>
            <p:ph type="sldNum" sz="quarter" idx="10"/>
          </p:nvPr>
        </p:nvSpPr>
        <p:spPr/>
        <p:txBody>
          <a:bodyPr/>
          <a:lstStyle/>
          <a:p>
            <a:fld id="{D1829866-A98C-43D9-BD98-0CF4D4E483FD}" type="slidenum">
              <a:rPr lang="en-US" smtClean="0"/>
              <a:pPr/>
              <a:t>24</a:t>
            </a:fld>
            <a:endParaRPr lang="en-US"/>
          </a:p>
        </p:txBody>
      </p:sp>
    </p:spTree>
    <p:extLst>
      <p:ext uri="{BB962C8B-B14F-4D97-AF65-F5344CB8AC3E}">
        <p14:creationId xmlns:p14="http://schemas.microsoft.com/office/powerpoint/2010/main" val="140578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North America shale basins showing the location of active and potential unconventional oil and gas “shale” plays.  Active shale gas and oil plays that have been assessed as part of a study funded in part by the National Energy Technology Laboratory of the US Department of Energy are highlighted.  Active areas of the Utica and Marcellus shale plays are labeled.  Information is available online at (</a:t>
            </a:r>
            <a:r>
              <a:rPr lang="en-US" u="sng" dirty="0" smtClean="0">
                <a:ea typeface="ＭＳ Ｐゴシック" pitchFamily="34" charset="-128"/>
                <a:hlinkClick r:id="rId3"/>
              </a:rPr>
              <a:t>http://www.unconventionalenergyresources.com/</a:t>
            </a:r>
            <a:r>
              <a:rPr lang="en-US" dirty="0" smtClean="0">
                <a:ea typeface="ＭＳ Ｐゴシック" pitchFamily="34" charset="-128"/>
              </a:rPr>
              <a:t>).</a:t>
            </a:r>
          </a:p>
        </p:txBody>
      </p:sp>
      <p:sp>
        <p:nvSpPr>
          <p:cNvPr id="26628" name="Slide Number Placeholder 3"/>
          <p:cNvSpPr>
            <a:spLocks noGrp="1"/>
          </p:cNvSpPr>
          <p:nvPr>
            <p:ph type="sldNum" sz="quarter" idx="5"/>
          </p:nvPr>
        </p:nvSpPr>
        <p:spPr bwMode="auto">
          <a:noFill/>
          <a:ln>
            <a:miter lim="800000"/>
            <a:headEnd/>
            <a:tailEnd/>
          </a:ln>
        </p:spPr>
        <p:txBody>
          <a:bodyPr/>
          <a:lstStyle/>
          <a:p>
            <a:fld id="{F9670448-29CA-469B-84A8-89F6882D5D46}" type="slidenum">
              <a:rPr lang="en-US" smtClean="0"/>
              <a:pPr/>
              <a:t>25</a:t>
            </a:fld>
            <a:endParaRPr lang="en-US" smtClean="0"/>
          </a:p>
        </p:txBody>
      </p:sp>
    </p:spTree>
    <p:extLst>
      <p:ext uri="{BB962C8B-B14F-4D97-AF65-F5344CB8AC3E}">
        <p14:creationId xmlns:p14="http://schemas.microsoft.com/office/powerpoint/2010/main" val="2093105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Potential Gas Committee (PGC) today released the results of its latest biennial assessment of the nation’s natural gas resources, which indicates that the United States possesses a total technically recoverable resource base of 2,515 trillion cubic feet (</a:t>
            </a:r>
            <a:r>
              <a:rPr lang="en-US" sz="1200" b="0" i="0" u="none" strike="noStrike" kern="1200" baseline="0" dirty="0" err="1" smtClean="0">
                <a:solidFill>
                  <a:schemeClr val="tx1"/>
                </a:solidFill>
                <a:latin typeface="+mn-lt"/>
                <a:ea typeface="+mn-ea"/>
                <a:cs typeface="+mn-cs"/>
              </a:rPr>
              <a:t>Tcf</a:t>
            </a:r>
            <a:r>
              <a:rPr lang="en-US" sz="1200" b="0" i="0" u="none" strike="noStrike" kern="1200" baseline="0" dirty="0" smtClean="0">
                <a:solidFill>
                  <a:schemeClr val="tx1"/>
                </a:solidFill>
                <a:latin typeface="+mn-lt"/>
                <a:ea typeface="+mn-ea"/>
                <a:cs typeface="+mn-cs"/>
              </a:rPr>
              <a:t>) as of year-end 2014. This is the highest resource evaluation in the Committee’s 50-year history, exceeding the previous high assessment (from 2012) by 131 </a:t>
            </a:r>
            <a:r>
              <a:rPr lang="en-US" sz="1200" b="0" i="0" u="none" strike="noStrike" kern="1200" baseline="0" dirty="0" err="1" smtClean="0">
                <a:solidFill>
                  <a:schemeClr val="tx1"/>
                </a:solidFill>
                <a:latin typeface="+mn-lt"/>
                <a:ea typeface="+mn-ea"/>
                <a:cs typeface="+mn-cs"/>
              </a:rPr>
              <a:t>Tcf</a:t>
            </a:r>
            <a:r>
              <a:rPr lang="en-US" sz="1200" b="0" i="0" u="none" strike="noStrike" kern="1200" baseline="0" dirty="0" smtClean="0">
                <a:solidFill>
                  <a:schemeClr val="tx1"/>
                </a:solidFill>
                <a:latin typeface="+mn-lt"/>
                <a:ea typeface="+mn-ea"/>
                <a:cs typeface="+mn-cs"/>
              </a:rPr>
              <a:t>. The increase arose from reevaluations of shale gas resources in the Atlantic, Mid-Continent, Gulf Coast and Rocky Mountain areas, and conventional/tight gas resources in the Mid-Continent and Rockies.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These changes have been assessed in addition to 53 </a:t>
            </a:r>
            <a:r>
              <a:rPr lang="en-US" sz="1200" b="0" i="0" u="none" strike="noStrike" kern="1200" baseline="0" dirty="0" err="1" smtClean="0">
                <a:solidFill>
                  <a:schemeClr val="tx1"/>
                </a:solidFill>
                <a:latin typeface="+mn-lt"/>
                <a:ea typeface="+mn-ea"/>
                <a:cs typeface="+mn-cs"/>
              </a:rPr>
              <a:t>Tcf</a:t>
            </a:r>
            <a:r>
              <a:rPr lang="en-US" sz="1200" b="0" i="0" u="none" strike="noStrike" kern="1200" baseline="0" dirty="0" smtClean="0">
                <a:solidFill>
                  <a:schemeClr val="tx1"/>
                </a:solidFill>
                <a:latin typeface="+mn-lt"/>
                <a:ea typeface="+mn-ea"/>
                <a:cs typeface="+mn-cs"/>
              </a:rPr>
              <a:t> of domestic marketed-gas production estimated by the EIA for the two-year period since the Committee’s previous assessment.</a:t>
            </a:r>
            <a:endParaRPr lang="en-US" dirty="0"/>
          </a:p>
        </p:txBody>
      </p:sp>
      <p:sp>
        <p:nvSpPr>
          <p:cNvPr id="4" name="Slide Number Placeholder 3"/>
          <p:cNvSpPr>
            <a:spLocks noGrp="1"/>
          </p:cNvSpPr>
          <p:nvPr>
            <p:ph type="sldNum" sz="quarter" idx="10"/>
          </p:nvPr>
        </p:nvSpPr>
        <p:spPr/>
        <p:txBody>
          <a:bodyPr/>
          <a:lstStyle/>
          <a:p>
            <a:fld id="{9C271BEC-8BB9-4139-8302-4895BEC77E78}" type="slidenum">
              <a:rPr lang="en-US" smtClean="0"/>
              <a:t>26</a:t>
            </a:fld>
            <a:endParaRPr lang="en-US"/>
          </a:p>
        </p:txBody>
      </p:sp>
    </p:spTree>
    <p:extLst>
      <p:ext uri="{BB962C8B-B14F-4D97-AF65-F5344CB8AC3E}">
        <p14:creationId xmlns:p14="http://schemas.microsoft.com/office/powerpoint/2010/main" val="3764554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271BEC-8BB9-4139-8302-4895BEC77E78}" type="slidenum">
              <a:rPr lang="en-US" smtClean="0"/>
              <a:t>4</a:t>
            </a:fld>
            <a:endParaRPr lang="en-US"/>
          </a:p>
        </p:txBody>
      </p:sp>
    </p:spTree>
    <p:extLst>
      <p:ext uri="{BB962C8B-B14F-4D97-AF65-F5344CB8AC3E}">
        <p14:creationId xmlns:p14="http://schemas.microsoft.com/office/powerpoint/2010/main" val="4256298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271BEC-8BB9-4139-8302-4895BEC77E78}" type="slidenum">
              <a:rPr lang="en-US" smtClean="0"/>
              <a:t>28</a:t>
            </a:fld>
            <a:endParaRPr lang="en-US"/>
          </a:p>
        </p:txBody>
      </p:sp>
    </p:spTree>
    <p:extLst>
      <p:ext uri="{BB962C8B-B14F-4D97-AF65-F5344CB8AC3E}">
        <p14:creationId xmlns:p14="http://schemas.microsoft.com/office/powerpoint/2010/main" val="1619915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471488"/>
            <a:ext cx="6149975" cy="4611687"/>
          </a:xfrm>
        </p:spPr>
      </p:sp>
      <p:sp>
        <p:nvSpPr>
          <p:cNvPr id="3" name="Notes Placeholder 2"/>
          <p:cNvSpPr>
            <a:spLocks noGrp="1"/>
          </p:cNvSpPr>
          <p:nvPr>
            <p:ph type="body" idx="1"/>
          </p:nvPr>
        </p:nvSpPr>
        <p:spPr>
          <a:xfrm>
            <a:off x="702310" y="4421824"/>
            <a:ext cx="5618480" cy="4189095"/>
          </a:xfrm>
          <a:prstGeom prst="rect">
            <a:avLst/>
          </a:prstGeom>
        </p:spPr>
        <p:txBody>
          <a:bodyPr lIns="93313" tIns="46657" rIns="93313" bIns="46657"/>
          <a:lstStyle/>
          <a:p>
            <a:endParaRPr lang="en-US" dirty="0"/>
          </a:p>
        </p:txBody>
      </p:sp>
      <p:sp>
        <p:nvSpPr>
          <p:cNvPr id="4" name="Footer Placeholder 3"/>
          <p:cNvSpPr>
            <a:spLocks noGrp="1"/>
          </p:cNvSpPr>
          <p:nvPr>
            <p:ph type="ftr" sz="quarter" idx="10"/>
          </p:nvPr>
        </p:nvSpPr>
        <p:spPr/>
        <p:txBody>
          <a:bodyPr/>
          <a:lstStyle/>
          <a:p>
            <a:endParaRPr lang="en-US" dirty="0">
              <a:solidFill>
                <a:prstClr val="black"/>
              </a:solidFill>
            </a:endParaRPr>
          </a:p>
        </p:txBody>
      </p:sp>
      <p:sp>
        <p:nvSpPr>
          <p:cNvPr id="5" name="Slide Number Placeholder 4"/>
          <p:cNvSpPr>
            <a:spLocks noGrp="1"/>
          </p:cNvSpPr>
          <p:nvPr>
            <p:ph type="sldNum" sz="quarter" idx="11"/>
          </p:nvPr>
        </p:nvSpPr>
        <p:spPr/>
        <p:txBody>
          <a:bodyPr/>
          <a:lstStyle/>
          <a:p>
            <a:fld id="{A4A67883-92E7-4000-AEC0-9CEDF892DDAB}"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805165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http://in.reuters.com/article/sri-lanka-india-coal-idINKCN0Y90R8</a:t>
            </a:r>
            <a:endParaRPr lang="en-US" sz="1100" dirty="0"/>
          </a:p>
        </p:txBody>
      </p:sp>
      <p:sp>
        <p:nvSpPr>
          <p:cNvPr id="4" name="Slide Number Placeholder 3"/>
          <p:cNvSpPr>
            <a:spLocks noGrp="1"/>
          </p:cNvSpPr>
          <p:nvPr>
            <p:ph type="sldNum" sz="quarter" idx="10"/>
          </p:nvPr>
        </p:nvSpPr>
        <p:spPr/>
        <p:txBody>
          <a:bodyPr/>
          <a:lstStyle/>
          <a:p>
            <a:fld id="{B1C00BEF-CB7B-44F5-9CD4-C699474F853B}" type="slidenum">
              <a:rPr lang="en-US" smtClean="0"/>
              <a:t>36</a:t>
            </a:fld>
            <a:endParaRPr lang="en-US"/>
          </a:p>
        </p:txBody>
      </p:sp>
    </p:spTree>
    <p:extLst>
      <p:ext uri="{BB962C8B-B14F-4D97-AF65-F5344CB8AC3E}">
        <p14:creationId xmlns:p14="http://schemas.microsoft.com/office/powerpoint/2010/main" val="3540381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North America shale basins showing the location of active and potential unconventional oil and gas “shale” plays.  Active shale gas and oil plays that have been assessed as part of a study funded in part by the National Energy Technology Laboratory of the US Department of Energy are highlighted.  Active areas of the Utica and Marcellus shale plays are labeled.  Information is available online at (</a:t>
            </a:r>
            <a:r>
              <a:rPr lang="en-US" u="sng" dirty="0" smtClean="0">
                <a:ea typeface="ＭＳ Ｐゴシック" pitchFamily="34" charset="-128"/>
                <a:hlinkClick r:id="rId3"/>
              </a:rPr>
              <a:t>http://www.unconventionalenergyresources.com/</a:t>
            </a:r>
            <a:r>
              <a:rPr lang="en-US" dirty="0" smtClean="0">
                <a:ea typeface="ＭＳ Ｐゴシック" pitchFamily="34" charset="-128"/>
              </a:rPr>
              <a:t>).</a:t>
            </a:r>
          </a:p>
        </p:txBody>
      </p:sp>
      <p:sp>
        <p:nvSpPr>
          <p:cNvPr id="26628" name="Slide Number Placeholder 3"/>
          <p:cNvSpPr>
            <a:spLocks noGrp="1"/>
          </p:cNvSpPr>
          <p:nvPr>
            <p:ph type="sldNum" sz="quarter" idx="5"/>
          </p:nvPr>
        </p:nvSpPr>
        <p:spPr bwMode="auto">
          <a:noFill/>
          <a:ln>
            <a:miter lim="800000"/>
            <a:headEnd/>
            <a:tailEnd/>
          </a:ln>
        </p:spPr>
        <p:txBody>
          <a:bodyPr/>
          <a:lstStyle/>
          <a:p>
            <a:fld id="{F9670448-29CA-469B-84A8-89F6882D5D46}" type="slidenum">
              <a:rPr lang="en-US" smtClean="0"/>
              <a:pPr/>
              <a:t>37</a:t>
            </a:fld>
            <a:endParaRPr lang="en-US" smtClean="0"/>
          </a:p>
        </p:txBody>
      </p:sp>
    </p:spTree>
    <p:extLst>
      <p:ext uri="{BB962C8B-B14F-4D97-AF65-F5344CB8AC3E}">
        <p14:creationId xmlns:p14="http://schemas.microsoft.com/office/powerpoint/2010/main" val="1370067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a:t>
            </a:r>
            <a:r>
              <a:rPr lang="en-US" baseline="-25000" dirty="0" smtClean="0"/>
              <a:t>2</a:t>
            </a:r>
            <a:r>
              <a:rPr lang="en-US" dirty="0" smtClean="0"/>
              <a:t> emissions in 2020 in the Reference case are more than 9 percent below the 2005 level of 5,996 million metric tons, and they still are below the 2005 level at the end of the projection period</a:t>
            </a:r>
            <a:r>
              <a:rPr lang="en-US" baseline="0" dirty="0" smtClean="0"/>
              <a:t> (5758 </a:t>
            </a:r>
            <a:r>
              <a:rPr lang="en-US" dirty="0" smtClean="0"/>
              <a:t>million metric tons in 2035).</a:t>
            </a:r>
          </a:p>
          <a:p>
            <a:endParaRPr lang="en-US" dirty="0" smtClean="0"/>
          </a:p>
          <a:p>
            <a:r>
              <a:rPr lang="en-US" dirty="0" smtClean="0"/>
              <a:t>Natural Gas Prices 2012 YTD</a:t>
            </a:r>
            <a:r>
              <a:rPr lang="en-US" baseline="0" dirty="0" smtClean="0"/>
              <a:t> </a:t>
            </a:r>
            <a:r>
              <a:rPr lang="en-US" dirty="0" smtClean="0"/>
              <a:t>are $2.86 down from $4.32 last YTD</a:t>
            </a:r>
            <a:r>
              <a:rPr lang="en-US" baseline="0" dirty="0" smtClean="0"/>
              <a:t> which is a decrease of 33.8% (July 2012).</a:t>
            </a:r>
            <a:endParaRPr lang="en-US" dirty="0" smtClean="0"/>
          </a:p>
          <a:p>
            <a:endParaRPr lang="en-US" dirty="0"/>
          </a:p>
        </p:txBody>
      </p:sp>
      <p:sp>
        <p:nvSpPr>
          <p:cNvPr id="4" name="Slide Number Placeholder 3"/>
          <p:cNvSpPr>
            <a:spLocks noGrp="1"/>
          </p:cNvSpPr>
          <p:nvPr>
            <p:ph type="sldNum" sz="quarter" idx="10"/>
          </p:nvPr>
        </p:nvSpPr>
        <p:spPr/>
        <p:txBody>
          <a:bodyPr/>
          <a:lstStyle/>
          <a:p>
            <a:fld id="{D1829866-A98C-43D9-BD98-0CF4D4E483FD}" type="slidenum">
              <a:rPr lang="en-US" smtClean="0"/>
              <a:pPr/>
              <a:t>38</a:t>
            </a:fld>
            <a:endParaRPr lang="en-US"/>
          </a:p>
        </p:txBody>
      </p:sp>
    </p:spTree>
    <p:extLst>
      <p:ext uri="{BB962C8B-B14F-4D97-AF65-F5344CB8AC3E}">
        <p14:creationId xmlns:p14="http://schemas.microsoft.com/office/powerpoint/2010/main" val="3059248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49</a:t>
            </a:fld>
            <a:endParaRPr lang="en-US" dirty="0"/>
          </a:p>
        </p:txBody>
      </p:sp>
    </p:spTree>
    <p:extLst>
      <p:ext uri="{BB962C8B-B14F-4D97-AF65-F5344CB8AC3E}">
        <p14:creationId xmlns:p14="http://schemas.microsoft.com/office/powerpoint/2010/main" val="3266415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rPr>
              <a:t>In the summer months (no heating load) ranges from 2000 </a:t>
            </a:r>
            <a:r>
              <a:rPr lang="en-US" dirty="0" err="1">
                <a:latin typeface="Times New Roman" pitchFamily="18" charset="0"/>
              </a:rPr>
              <a:t>mcf</a:t>
            </a:r>
            <a:r>
              <a:rPr lang="en-US" dirty="0">
                <a:latin typeface="Times New Roman" pitchFamily="18" charset="0"/>
              </a:rPr>
              <a:t> to 6000 </a:t>
            </a:r>
            <a:r>
              <a:rPr lang="en-US" dirty="0" err="1">
                <a:latin typeface="Times New Roman" pitchFamily="18" charset="0"/>
              </a:rPr>
              <a:t>mcf</a:t>
            </a:r>
            <a:r>
              <a:rPr lang="en-US" dirty="0">
                <a:latin typeface="Times New Roman" pitchFamily="18" charset="0"/>
              </a:rPr>
              <a:t> per day. On a peak winter day the usage is between 35,000 </a:t>
            </a:r>
            <a:r>
              <a:rPr lang="en-US" dirty="0" err="1">
                <a:latin typeface="Times New Roman" pitchFamily="18" charset="0"/>
              </a:rPr>
              <a:t>mcf</a:t>
            </a:r>
            <a:r>
              <a:rPr lang="en-US" dirty="0">
                <a:latin typeface="Times New Roman" pitchFamily="18" charset="0"/>
              </a:rPr>
              <a:t> and 45,000 </a:t>
            </a:r>
            <a:r>
              <a:rPr lang="en-US" dirty="0" err="1">
                <a:latin typeface="Times New Roman" pitchFamily="18" charset="0"/>
              </a:rPr>
              <a:t>mcf</a:t>
            </a:r>
            <a:r>
              <a:rPr lang="en-US" dirty="0">
                <a:latin typeface="Times New Roman" pitchFamily="18" charset="0"/>
              </a:rPr>
              <a:t> per day. </a:t>
            </a:r>
          </a:p>
          <a:p>
            <a:endParaRPr lang="en-US" dirty="0">
              <a:latin typeface="Times New Roman" pitchFamily="18" charset="0"/>
            </a:endParaRPr>
          </a:p>
          <a:p>
            <a:r>
              <a:rPr lang="en-US" dirty="0">
                <a:latin typeface="Times New Roman" pitchFamily="18" charset="0"/>
              </a:rPr>
              <a:t>If you need more precise numbers ‑ let me know. </a:t>
            </a:r>
          </a:p>
          <a:p>
            <a:r>
              <a:rPr lang="en-US" dirty="0">
                <a:latin typeface="Times New Roman" pitchFamily="18" charset="0"/>
              </a:rPr>
              <a:t>Hope you are doing well and glad to see Northeast drilling in Morgantown.  Not making out so well in Charleston with your legislator from Morgantown</a:t>
            </a:r>
          </a:p>
          <a:p>
            <a:r>
              <a:rPr lang="en-US" dirty="0">
                <a:latin typeface="Times New Roman" pitchFamily="18" charset="0"/>
              </a:rPr>
              <a:t>Bob</a:t>
            </a:r>
          </a:p>
        </p:txBody>
      </p:sp>
      <p:sp>
        <p:nvSpPr>
          <p:cNvPr id="4" name="Slide Number Placeholder 3"/>
          <p:cNvSpPr>
            <a:spLocks noGrp="1"/>
          </p:cNvSpPr>
          <p:nvPr>
            <p:ph type="sldNum" sz="quarter" idx="10"/>
          </p:nvPr>
        </p:nvSpPr>
        <p:spPr/>
        <p:txBody>
          <a:bodyPr/>
          <a:lstStyle/>
          <a:p>
            <a:pPr>
              <a:defRPr/>
            </a:pPr>
            <a:fld id="{820C5941-F8E3-4783-8D92-FAC42430DFB8}" type="slidenum">
              <a:rPr lang="en-US" smtClean="0"/>
              <a:pPr>
                <a:defRPr/>
              </a:pPr>
              <a:t>50</a:t>
            </a:fld>
            <a:endParaRPr lang="en-US"/>
          </a:p>
        </p:txBody>
      </p:sp>
    </p:spTree>
    <p:extLst>
      <p:ext uri="{BB962C8B-B14F-4D97-AF65-F5344CB8AC3E}">
        <p14:creationId xmlns:p14="http://schemas.microsoft.com/office/powerpoint/2010/main" val="3532204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rPr>
              <a:t>In the summer months (no heating load) ranges from 2000 </a:t>
            </a:r>
            <a:r>
              <a:rPr lang="en-US" dirty="0" err="1">
                <a:latin typeface="Times New Roman" pitchFamily="18" charset="0"/>
              </a:rPr>
              <a:t>mcf</a:t>
            </a:r>
            <a:r>
              <a:rPr lang="en-US" dirty="0">
                <a:latin typeface="Times New Roman" pitchFamily="18" charset="0"/>
              </a:rPr>
              <a:t> to 6000 </a:t>
            </a:r>
            <a:r>
              <a:rPr lang="en-US" dirty="0" err="1">
                <a:latin typeface="Times New Roman" pitchFamily="18" charset="0"/>
              </a:rPr>
              <a:t>mcf</a:t>
            </a:r>
            <a:r>
              <a:rPr lang="en-US" dirty="0">
                <a:latin typeface="Times New Roman" pitchFamily="18" charset="0"/>
              </a:rPr>
              <a:t> per day. On a peak winter day the usage is between 35,000 </a:t>
            </a:r>
            <a:r>
              <a:rPr lang="en-US" dirty="0" err="1">
                <a:latin typeface="Times New Roman" pitchFamily="18" charset="0"/>
              </a:rPr>
              <a:t>mcf</a:t>
            </a:r>
            <a:r>
              <a:rPr lang="en-US" dirty="0">
                <a:latin typeface="Times New Roman" pitchFamily="18" charset="0"/>
              </a:rPr>
              <a:t> and 45,000 </a:t>
            </a:r>
            <a:r>
              <a:rPr lang="en-US" dirty="0" err="1">
                <a:latin typeface="Times New Roman" pitchFamily="18" charset="0"/>
              </a:rPr>
              <a:t>mcf</a:t>
            </a:r>
            <a:r>
              <a:rPr lang="en-US" dirty="0">
                <a:latin typeface="Times New Roman" pitchFamily="18" charset="0"/>
              </a:rPr>
              <a:t> per day. </a:t>
            </a:r>
          </a:p>
          <a:p>
            <a:endParaRPr lang="en-US" dirty="0">
              <a:latin typeface="Times New Roman" pitchFamily="18" charset="0"/>
            </a:endParaRPr>
          </a:p>
          <a:p>
            <a:r>
              <a:rPr lang="en-US" dirty="0">
                <a:latin typeface="Times New Roman" pitchFamily="18" charset="0"/>
              </a:rPr>
              <a:t>If you need more precise numbers ‑ let me know. </a:t>
            </a:r>
          </a:p>
          <a:p>
            <a:r>
              <a:rPr lang="en-US" dirty="0">
                <a:latin typeface="Times New Roman" pitchFamily="18" charset="0"/>
              </a:rPr>
              <a:t>Hope you are doing well and glad to see Northeast drilling in Morgantown.  Not making out so well in Charleston with your legislator from Morgantown</a:t>
            </a:r>
          </a:p>
          <a:p>
            <a:r>
              <a:rPr lang="en-US" dirty="0">
                <a:latin typeface="Times New Roman" pitchFamily="18" charset="0"/>
              </a:rPr>
              <a:t>Bob</a:t>
            </a:r>
          </a:p>
        </p:txBody>
      </p:sp>
      <p:sp>
        <p:nvSpPr>
          <p:cNvPr id="4" name="Slide Number Placeholder 3"/>
          <p:cNvSpPr>
            <a:spLocks noGrp="1"/>
          </p:cNvSpPr>
          <p:nvPr>
            <p:ph type="sldNum" sz="quarter" idx="10"/>
          </p:nvPr>
        </p:nvSpPr>
        <p:spPr/>
        <p:txBody>
          <a:bodyPr/>
          <a:lstStyle/>
          <a:p>
            <a:pPr>
              <a:defRPr/>
            </a:pPr>
            <a:fld id="{820C5941-F8E3-4783-8D92-FAC42430DFB8}" type="slidenum">
              <a:rPr lang="en-US" smtClean="0"/>
              <a:pPr>
                <a:defRPr/>
              </a:pPr>
              <a:t>51</a:t>
            </a:fld>
            <a:endParaRPr lang="en-US"/>
          </a:p>
        </p:txBody>
      </p:sp>
    </p:spTree>
    <p:extLst>
      <p:ext uri="{BB962C8B-B14F-4D97-AF65-F5344CB8AC3E}">
        <p14:creationId xmlns:p14="http://schemas.microsoft.com/office/powerpoint/2010/main" val="375213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Toxicity characteristic leaching procedure</a:t>
            </a:r>
            <a:endParaRPr lang="en-US" dirty="0"/>
          </a:p>
        </p:txBody>
      </p:sp>
      <p:sp>
        <p:nvSpPr>
          <p:cNvPr id="4" name="Slide Number Placeholder 3"/>
          <p:cNvSpPr>
            <a:spLocks noGrp="1"/>
          </p:cNvSpPr>
          <p:nvPr>
            <p:ph type="sldNum" sz="quarter" idx="10"/>
          </p:nvPr>
        </p:nvSpPr>
        <p:spPr/>
        <p:txBody>
          <a:bodyPr/>
          <a:lstStyle/>
          <a:p>
            <a:fld id="{9C271BEC-8BB9-4139-8302-4895BEC77E78}" type="slidenum">
              <a:rPr lang="en-US" smtClean="0"/>
              <a:t>56</a:t>
            </a:fld>
            <a:endParaRPr lang="en-US"/>
          </a:p>
        </p:txBody>
      </p:sp>
    </p:spTree>
    <p:extLst>
      <p:ext uri="{BB962C8B-B14F-4D97-AF65-F5344CB8AC3E}">
        <p14:creationId xmlns:p14="http://schemas.microsoft.com/office/powerpoint/2010/main" val="2922367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B870D-7F9C-4DA0-BAC9-A6493C94953B}" type="slidenum">
              <a:rPr lang="en-US" smtClean="0"/>
              <a:t>58</a:t>
            </a:fld>
            <a:endParaRPr lang="en-US" dirty="0"/>
          </a:p>
        </p:txBody>
      </p:sp>
    </p:spTree>
    <p:extLst>
      <p:ext uri="{BB962C8B-B14F-4D97-AF65-F5344CB8AC3E}">
        <p14:creationId xmlns:p14="http://schemas.microsoft.com/office/powerpoint/2010/main" val="3545167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p>
            <a:pPr>
              <a:defRPr/>
            </a:pPr>
            <a:fld id="{52A67EB4-E293-41A3-A19C-7572742F37CB}" type="slidenum">
              <a:rPr lang="en-US" smtClean="0"/>
              <a:pPr>
                <a:defRPr/>
              </a:pPr>
              <a:t>5</a:t>
            </a:fld>
            <a:endParaRPr lang="en-US" smtClean="0"/>
          </a:p>
        </p:txBody>
      </p:sp>
      <p:sp>
        <p:nvSpPr>
          <p:cNvPr id="60419" name="Rectangle 2"/>
          <p:cNvSpPr>
            <a:spLocks noGrp="1" noRot="1" noChangeAspect="1" noChangeArrowheads="1" noTextEdit="1"/>
          </p:cNvSpPr>
          <p:nvPr>
            <p:ph type="sldImg"/>
          </p:nvPr>
        </p:nvSpPr>
        <p:spPr>
          <a:xfrm>
            <a:off x="1146175" y="679450"/>
            <a:ext cx="4725988" cy="3543300"/>
          </a:xfrm>
          <a:ln/>
        </p:spPr>
      </p:sp>
      <p:sp>
        <p:nvSpPr>
          <p:cNvPr id="60420" name="Rectangle 3"/>
          <p:cNvSpPr>
            <a:spLocks noGrp="1" noChangeArrowheads="1"/>
          </p:cNvSpPr>
          <p:nvPr>
            <p:ph type="body" idx="1"/>
          </p:nvPr>
        </p:nvSpPr>
        <p:spPr>
          <a:xfrm>
            <a:off x="543911" y="4492198"/>
            <a:ext cx="5765132" cy="44571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5" tIns="46469" rIns="92935" bIns="46469"/>
          <a:lstStyle/>
          <a:p>
            <a:pPr eaLnBrk="1" hangingPunct="1"/>
            <a:r>
              <a:rPr lang="en-US" sz="1200" kern="1200" dirty="0" smtClean="0">
                <a:solidFill>
                  <a:schemeClr val="tx1"/>
                </a:solidFill>
                <a:latin typeface="+mn-lt"/>
                <a:ea typeface="+mn-ea"/>
                <a:cs typeface="+mn-cs"/>
              </a:rPr>
              <a:t>provide safe drinking water and sanitation to prevent water borne diseases such as diarrhea that account for one in ten child deaths – causing an estimated 1.5 million under-five deaths every year. It kills more young children than AIDS, malaria and measles combined. But if you mean fossil energy to provide refrigeration to provide amoxicillin that could save 600,000 children under five from death from pneumonia each </a:t>
            </a:r>
            <a:endParaRPr lang="en-US" sz="1100" b="1" dirty="0"/>
          </a:p>
        </p:txBody>
      </p:sp>
    </p:spTree>
    <p:extLst>
      <p:ext uri="{BB962C8B-B14F-4D97-AF65-F5344CB8AC3E}">
        <p14:creationId xmlns:p14="http://schemas.microsoft.com/office/powerpoint/2010/main" val="404389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three clock built by my Great-Great-Great Grandfather Seth </a:t>
            </a:r>
            <a:r>
              <a:rPr lang="en-US" dirty="0" err="1" smtClean="0"/>
              <a:t>Hoke</a:t>
            </a:r>
            <a:r>
              <a:rPr lang="en-US" dirty="0" smtClean="0"/>
              <a:t> for his three sons returning from the Civil</a:t>
            </a:r>
            <a:r>
              <a:rPr lang="en-US" baseline="0" dirty="0" smtClean="0"/>
              <a:t> War.  Picture is of my Great-Great Grandfather’s (William Seth </a:t>
            </a:r>
            <a:r>
              <a:rPr lang="en-US" baseline="0" dirty="0" err="1" smtClean="0"/>
              <a:t>Hoke</a:t>
            </a:r>
            <a:r>
              <a:rPr lang="en-US" baseline="0" dirty="0" smtClean="0"/>
              <a:t>) shop (~1910) showing his clock in Winchester, IN.  Each clock is handed down through the maternal side (oldest daughter) and the same clock as picture is in my parents house and keeping </a:t>
            </a:r>
            <a:r>
              <a:rPr lang="en-US" baseline="0" smtClean="0"/>
              <a:t>perfect time.  </a:t>
            </a:r>
            <a:r>
              <a:rPr lang="en-US" baseline="0" dirty="0" smtClean="0"/>
              <a:t>Clock was built in 1863-64.</a:t>
            </a:r>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6</a:t>
            </a:fld>
            <a:endParaRPr lang="en-US"/>
          </a:p>
        </p:txBody>
      </p:sp>
    </p:spTree>
    <p:extLst>
      <p:ext uri="{BB962C8B-B14F-4D97-AF65-F5344CB8AC3E}">
        <p14:creationId xmlns:p14="http://schemas.microsoft.com/office/powerpoint/2010/main" val="169506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36D1FAC7-B81D-4D53-AAC8-936B52CC4946}" type="slidenum">
              <a:rPr lang="en-US" smtClean="0"/>
              <a:pPr>
                <a:defRPr/>
              </a:pPr>
              <a:t>7</a:t>
            </a:fld>
            <a:endParaRPr lang="en-US" smtClean="0"/>
          </a:p>
        </p:txBody>
      </p:sp>
      <p:sp>
        <p:nvSpPr>
          <p:cNvPr id="74755" name="Rectangle 2"/>
          <p:cNvSpPr>
            <a:spLocks noGrp="1" noRot="1" noChangeAspect="1" noChangeArrowheads="1" noTextEdit="1"/>
          </p:cNvSpPr>
          <p:nvPr>
            <p:ph type="sldImg"/>
          </p:nvPr>
        </p:nvSpPr>
        <p:spPr>
          <a:xfrm>
            <a:off x="1190625" y="703263"/>
            <a:ext cx="4630738" cy="3473450"/>
          </a:xfrm>
          <a:ln/>
        </p:spPr>
      </p:sp>
      <p:sp>
        <p:nvSpPr>
          <p:cNvPr id="74756" name="Rectangle 3"/>
          <p:cNvSpPr>
            <a:spLocks noGrp="1" noChangeArrowheads="1"/>
          </p:cNvSpPr>
          <p:nvPr>
            <p:ph type="body" idx="1"/>
          </p:nvPr>
        </p:nvSpPr>
        <p:spPr>
          <a:xfrm>
            <a:off x="1008301" y="4415790"/>
            <a:ext cx="5140112"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Carnegie Museum of Art</a:t>
            </a:r>
            <a:br>
              <a:rPr lang="en-US" smtClean="0"/>
            </a:br>
            <a:r>
              <a:rPr lang="en-US" smtClean="0"/>
              <a:t>In Londontown: Claude Monet's "Waterloo Bridge, London" (1903).</a:t>
            </a:r>
          </a:p>
          <a:p>
            <a:pPr eaLnBrk="1" hangingPunct="1"/>
            <a:r>
              <a:rPr lang="en-US" smtClean="0"/>
              <a:t>http://www.cmoa.org</a:t>
            </a:r>
          </a:p>
          <a:p>
            <a:pPr eaLnBrk="1" hangingPunct="1"/>
            <a:endParaRPr lang="en-US" smtClean="0"/>
          </a:p>
          <a:p>
            <a:pPr eaLnBrk="1" hangingPunct="1"/>
            <a:r>
              <a:rPr lang="en-US" b="1" smtClean="0"/>
              <a:t>In pictures: The Great Smog of London</a:t>
            </a:r>
            <a:r>
              <a:rPr lang="en-US" smtClean="0"/>
              <a:t> </a:t>
            </a:r>
          </a:p>
          <a:p>
            <a:pPr eaLnBrk="1" hangingPunct="1"/>
            <a:r>
              <a:rPr lang="en-US" smtClean="0"/>
              <a:t>http://news.bbc.co.uk/2/hi/uk_news/england/2546563.stm</a:t>
            </a:r>
          </a:p>
          <a:p>
            <a:pPr eaLnBrk="1" hangingPunct="1"/>
            <a:r>
              <a:rPr lang="en-US" smtClean="0"/>
              <a:t>BBC News</a:t>
            </a:r>
          </a:p>
        </p:txBody>
      </p:sp>
    </p:spTree>
    <p:extLst>
      <p:ext uri="{BB962C8B-B14F-4D97-AF65-F5344CB8AC3E}">
        <p14:creationId xmlns:p14="http://schemas.microsoft.com/office/powerpoint/2010/main" val="2291685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36D1FAC7-B81D-4D53-AAC8-936B52CC4946}" type="slidenum">
              <a:rPr lang="en-US" smtClean="0"/>
              <a:pPr>
                <a:defRPr/>
              </a:pPr>
              <a:t>8</a:t>
            </a:fld>
            <a:endParaRPr lang="en-US" smtClean="0"/>
          </a:p>
        </p:txBody>
      </p:sp>
      <p:sp>
        <p:nvSpPr>
          <p:cNvPr id="74755" name="Rectangle 2"/>
          <p:cNvSpPr>
            <a:spLocks noGrp="1" noRot="1" noChangeAspect="1" noChangeArrowheads="1" noTextEdit="1"/>
          </p:cNvSpPr>
          <p:nvPr>
            <p:ph type="sldImg"/>
          </p:nvPr>
        </p:nvSpPr>
        <p:spPr>
          <a:xfrm>
            <a:off x="1190625" y="703263"/>
            <a:ext cx="4630738" cy="3473450"/>
          </a:xfrm>
          <a:ln/>
        </p:spPr>
      </p:sp>
      <p:sp>
        <p:nvSpPr>
          <p:cNvPr id="74756" name="Rectangle 3"/>
          <p:cNvSpPr>
            <a:spLocks noGrp="1" noChangeArrowheads="1"/>
          </p:cNvSpPr>
          <p:nvPr>
            <p:ph type="body" idx="1"/>
          </p:nvPr>
        </p:nvSpPr>
        <p:spPr>
          <a:xfrm>
            <a:off x="1008301" y="4415790"/>
            <a:ext cx="5140112"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186074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36D1FAC7-B81D-4D53-AAC8-936B52CC4946}" type="slidenum">
              <a:rPr lang="en-US" smtClean="0"/>
              <a:pPr>
                <a:defRPr/>
              </a:pPr>
              <a:t>9</a:t>
            </a:fld>
            <a:endParaRPr lang="en-US" smtClean="0"/>
          </a:p>
        </p:txBody>
      </p:sp>
      <p:sp>
        <p:nvSpPr>
          <p:cNvPr id="74755" name="Rectangle 2"/>
          <p:cNvSpPr>
            <a:spLocks noGrp="1" noRot="1" noChangeAspect="1" noChangeArrowheads="1" noTextEdit="1"/>
          </p:cNvSpPr>
          <p:nvPr>
            <p:ph type="sldImg"/>
          </p:nvPr>
        </p:nvSpPr>
        <p:spPr>
          <a:xfrm>
            <a:off x="1190625" y="703263"/>
            <a:ext cx="4630738" cy="3473450"/>
          </a:xfrm>
          <a:ln/>
        </p:spPr>
      </p:sp>
      <p:sp>
        <p:nvSpPr>
          <p:cNvPr id="74756" name="Rectangle 3"/>
          <p:cNvSpPr>
            <a:spLocks noGrp="1" noChangeArrowheads="1"/>
          </p:cNvSpPr>
          <p:nvPr>
            <p:ph type="body" idx="1"/>
          </p:nvPr>
        </p:nvSpPr>
        <p:spPr>
          <a:xfrm>
            <a:off x="1008301" y="4415790"/>
            <a:ext cx="5140112"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649299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271BEC-8BB9-4139-8302-4895BEC77E78}" type="slidenum">
              <a:rPr lang="en-US" smtClean="0"/>
              <a:t>10</a:t>
            </a:fld>
            <a:endParaRPr lang="en-US"/>
          </a:p>
        </p:txBody>
      </p:sp>
    </p:spTree>
    <p:extLst>
      <p:ext uri="{BB962C8B-B14F-4D97-AF65-F5344CB8AC3E}">
        <p14:creationId xmlns:p14="http://schemas.microsoft.com/office/powerpoint/2010/main" val="3352501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D38201-03FA-452F-AFA8-148D63F2BD83}" type="slidenum">
              <a:rPr lang="en-US" smtClean="0"/>
              <a:t>12</a:t>
            </a:fld>
            <a:endParaRPr lang="en-US" dirty="0"/>
          </a:p>
        </p:txBody>
      </p:sp>
    </p:spTree>
    <p:extLst>
      <p:ext uri="{BB962C8B-B14F-4D97-AF65-F5344CB8AC3E}">
        <p14:creationId xmlns:p14="http://schemas.microsoft.com/office/powerpoint/2010/main" val="4049407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35930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97257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38259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C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799387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C0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671390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79501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utline/Ope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482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F1268F-5E58-42B5-A1D5-132C81587C9A}"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3747681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1268F-5E58-42B5-A1D5-132C81587C9A}"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3726582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F1268F-5E58-42B5-A1D5-132C81587C9A}"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4032641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F1268F-5E58-42B5-A1D5-132C81587C9A}" type="datetimeFigureOut">
              <a:rPr lang="en-US" smtClean="0"/>
              <a:pPr/>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3942287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583316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F1268F-5E58-42B5-A1D5-132C81587C9A}" type="datetimeFigureOut">
              <a:rPr lang="en-US" smtClean="0"/>
              <a:pPr/>
              <a:t>3/14/2017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1141011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F1268F-5E58-42B5-A1D5-132C81587C9A}" type="datetimeFigureOut">
              <a:rPr lang="en-US" smtClean="0"/>
              <a:pPr/>
              <a:t>3/14/2017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3026234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1268F-5E58-42B5-A1D5-132C81587C9A}" type="datetimeFigureOut">
              <a:rPr lang="en-US" smtClean="0"/>
              <a:pPr/>
              <a:t>3/14/2017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1593558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F1268F-5E58-42B5-A1D5-132C81587C9A}" type="datetimeFigureOut">
              <a:rPr lang="en-US" smtClean="0"/>
              <a:pPr/>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164976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F1268F-5E58-42B5-A1D5-132C81587C9A}" type="datetimeFigureOut">
              <a:rPr lang="en-US" smtClean="0"/>
              <a:pPr/>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171190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1268F-5E58-42B5-A1D5-132C81587C9A}"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958638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1268F-5E58-42B5-A1D5-132C81587C9A}"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86636-A8B5-4277-B88B-F0C0033E7160}" type="slidenum">
              <a:rPr lang="en-US" smtClean="0"/>
              <a:pPr/>
              <a:t>‹#›</a:t>
            </a:fld>
            <a:endParaRPr lang="en-US"/>
          </a:p>
        </p:txBody>
      </p:sp>
    </p:spTree>
    <p:extLst>
      <p:ext uri="{BB962C8B-B14F-4D97-AF65-F5344CB8AC3E}">
        <p14:creationId xmlns:p14="http://schemas.microsoft.com/office/powerpoint/2010/main" val="179645573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15415" y="6382738"/>
            <a:ext cx="1661385" cy="41767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76800" y="6301535"/>
            <a:ext cx="901341" cy="580076"/>
          </a:xfrm>
          <a:prstGeom prst="rect">
            <a:avLst/>
          </a:prstGeom>
        </p:spPr>
      </p:pic>
      <p:pic>
        <p:nvPicPr>
          <p:cNvPr id="11" name="Picture 9" descr="1166199171.gif"/>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534150" y="6400800"/>
            <a:ext cx="26098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header.jpg"/>
          <p:cNvPicPr>
            <a:picLocks noChangeAspect="1"/>
          </p:cNvPicPr>
          <p:nvPr userDrawn="1"/>
        </p:nvPicPr>
        <p:blipFill>
          <a:blip r:embed="rId5" cstate="print"/>
          <a:stretch>
            <a:fillRect/>
          </a:stretch>
        </p:blipFill>
        <p:spPr>
          <a:xfrm>
            <a:off x="0" y="-152399"/>
            <a:ext cx="9144000" cy="1219200"/>
          </a:xfrm>
          <a:prstGeom prst="rect">
            <a:avLst/>
          </a:prstGeom>
          <a:effectLst>
            <a:reflection blurRad="6350" stA="52000" endA="300" endPos="35000" dir="5400000" sy="-100000" algn="bl" rotWithShape="0"/>
          </a:effectLst>
        </p:spPr>
      </p:pic>
      <p:pic>
        <p:nvPicPr>
          <p:cNvPr id="4" name="Picture 3"/>
          <p:cNvPicPr>
            <a:picLocks noChangeAspect="1"/>
          </p:cNvPicPr>
          <p:nvPr userDrawn="1"/>
        </p:nvPicPr>
        <p:blipFill>
          <a:blip r:embed="rId6"/>
          <a:stretch>
            <a:fillRect/>
          </a:stretch>
        </p:blipFill>
        <p:spPr>
          <a:xfrm>
            <a:off x="0" y="6332471"/>
            <a:ext cx="2670279" cy="518205"/>
          </a:xfrm>
          <a:prstGeom prst="rect">
            <a:avLst/>
          </a:prstGeom>
        </p:spPr>
      </p:pic>
    </p:spTree>
    <p:extLst>
      <p:ext uri="{BB962C8B-B14F-4D97-AF65-F5344CB8AC3E}">
        <p14:creationId xmlns:p14="http://schemas.microsoft.com/office/powerpoint/2010/main" val="1312105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12" descr="Export Wizard-2"/>
          <p:cNvPicPr>
            <a:picLocks noChangeAspect="1" noChangeArrowheads="1"/>
          </p:cNvPicPr>
          <p:nvPr userDrawn="1"/>
        </p:nvPicPr>
        <p:blipFill>
          <a:blip r:embed="rId2" cstate="print">
            <a:lum bright="100000"/>
            <a:extLst>
              <a:ext uri="{28A0092B-C50C-407E-A947-70E740481C1C}">
                <a14:useLocalDpi xmlns:a14="http://schemas.microsoft.com/office/drawing/2010/main"/>
              </a:ext>
            </a:extLst>
          </a:blip>
          <a:srcRect/>
          <a:stretch>
            <a:fillRect/>
          </a:stretch>
        </p:blipFill>
        <p:spPr bwMode="auto">
          <a:xfrm>
            <a:off x="533400" y="152400"/>
            <a:ext cx="24384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76600" y="6400800"/>
            <a:ext cx="1661385" cy="417670"/>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37985" y="6315549"/>
            <a:ext cx="901341" cy="580076"/>
          </a:xfrm>
          <a:prstGeom prst="rect">
            <a:avLst/>
          </a:prstGeom>
        </p:spPr>
      </p:pic>
      <p:pic>
        <p:nvPicPr>
          <p:cNvPr id="7" name="Picture 9" descr="1166199171.gif"/>
          <p:cNvPicPr>
            <a:picLocks noChangeAspect="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6534150" y="6450283"/>
            <a:ext cx="26098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eader.jpg"/>
          <p:cNvPicPr>
            <a:picLocks noChangeAspect="1"/>
          </p:cNvPicPr>
          <p:nvPr userDrawn="1"/>
        </p:nvPicPr>
        <p:blipFill>
          <a:blip r:embed="rId6" cstate="print"/>
          <a:stretch>
            <a:fillRect/>
          </a:stretch>
        </p:blipFill>
        <p:spPr>
          <a:xfrm>
            <a:off x="0" y="-152399"/>
            <a:ext cx="9144000" cy="1219200"/>
          </a:xfrm>
          <a:prstGeom prst="rect">
            <a:avLst/>
          </a:prstGeom>
          <a:effectLst>
            <a:reflection blurRad="6350" stA="52000" endA="300" endPos="35000" dir="5400000" sy="-100000" algn="bl" rotWithShape="0"/>
          </a:effectLst>
        </p:spPr>
      </p:pic>
      <p:pic>
        <p:nvPicPr>
          <p:cNvPr id="2" name="Picture 1"/>
          <p:cNvPicPr>
            <a:picLocks noChangeAspect="1"/>
          </p:cNvPicPr>
          <p:nvPr userDrawn="1"/>
        </p:nvPicPr>
        <p:blipFill>
          <a:blip r:embed="rId7"/>
          <a:stretch>
            <a:fillRect/>
          </a:stretch>
        </p:blipFill>
        <p:spPr>
          <a:xfrm>
            <a:off x="15551" y="6339795"/>
            <a:ext cx="2670279" cy="518205"/>
          </a:xfrm>
          <a:prstGeom prst="rect">
            <a:avLst/>
          </a:prstGeom>
        </p:spPr>
      </p:pic>
      <p:sp>
        <p:nvSpPr>
          <p:cNvPr id="9" name="Slide Number Placeholder 5"/>
          <p:cNvSpPr>
            <a:spLocks noGrp="1"/>
          </p:cNvSpPr>
          <p:nvPr>
            <p:ph type="sldNum" sz="quarter" idx="12"/>
          </p:nvPr>
        </p:nvSpPr>
        <p:spPr>
          <a:xfrm>
            <a:off x="7010400" y="6157232"/>
            <a:ext cx="2133600" cy="365125"/>
          </a:xfrm>
        </p:spPr>
        <p:txBody>
          <a:bodyPr/>
          <a:lstStyle>
            <a:lvl1pPr>
              <a:defRPr/>
            </a:lvl1pPr>
          </a:lstStyle>
          <a:p>
            <a:pPr>
              <a:defRPr/>
            </a:pPr>
            <a:fld id="{C520BB58-B7CA-483E-A3C8-754522198D53}" type="slidenum">
              <a:rPr lang="en-US"/>
              <a:pPr>
                <a:defRPr/>
              </a:pPr>
              <a:t>‹#›</a:t>
            </a:fld>
            <a:endParaRPr lang="en-US" dirty="0"/>
          </a:p>
        </p:txBody>
      </p:sp>
    </p:spTree>
    <p:extLst>
      <p:ext uri="{BB962C8B-B14F-4D97-AF65-F5344CB8AC3E}">
        <p14:creationId xmlns:p14="http://schemas.microsoft.com/office/powerpoint/2010/main" val="65444671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25" descr="b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Export Wizard-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192088"/>
            <a:ext cx="542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Export Wizard-2"/>
          <p:cNvPicPr>
            <a:picLocks noChangeAspect="1" noChangeArrowheads="1"/>
          </p:cNvPicPr>
          <p:nvPr userDrawn="1"/>
        </p:nvPicPr>
        <p:blipFill>
          <a:blip r:embed="rId4" cstate="print">
            <a:lum bright="100000"/>
            <a:extLst>
              <a:ext uri="{28A0092B-C50C-407E-A947-70E740481C1C}">
                <a14:useLocalDpi xmlns:a14="http://schemas.microsoft.com/office/drawing/2010/main"/>
              </a:ext>
            </a:extLst>
          </a:blip>
          <a:srcRect/>
          <a:stretch>
            <a:fillRect/>
          </a:stretch>
        </p:blipFill>
        <p:spPr bwMode="auto">
          <a:xfrm>
            <a:off x="533400" y="152400"/>
            <a:ext cx="24384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forestryLogo1 copy"/>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629400" y="0"/>
            <a:ext cx="2438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p:cNvSpPr>
            <a:spLocks noGrp="1"/>
          </p:cNvSpPr>
          <p:nvPr>
            <p:ph type="dt" sz="half" idx="10"/>
          </p:nvPr>
        </p:nvSpPr>
        <p:spPr/>
        <p:txBody>
          <a:bodyPr/>
          <a:lstStyle>
            <a:lvl1pPr>
              <a:defRPr/>
            </a:lvl1pPr>
          </a:lstStyle>
          <a:p>
            <a:pPr>
              <a:defRPr/>
            </a:pPr>
            <a:fld id="{AA25D70C-5F7E-4C6E-B534-3A9F22EBC728}" type="datetime1">
              <a:rPr lang="en-US" smtClean="0"/>
              <a:t>3/14/2017</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C520BB58-B7CA-483E-A3C8-754522198D53}" type="slidenum">
              <a:rPr lang="en-US"/>
              <a:pPr>
                <a:defRPr/>
              </a:pPr>
              <a:t>‹#›</a:t>
            </a:fld>
            <a:endParaRPr lang="en-US" dirty="0"/>
          </a:p>
        </p:txBody>
      </p:sp>
    </p:spTree>
    <p:extLst>
      <p:ext uri="{BB962C8B-B14F-4D97-AF65-F5344CB8AC3E}">
        <p14:creationId xmlns:p14="http://schemas.microsoft.com/office/powerpoint/2010/main" val="40305499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65474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25" descr="b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Export Wizard-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192088"/>
            <a:ext cx="542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Export Wizard-2"/>
          <p:cNvPicPr>
            <a:picLocks noChangeAspect="1" noChangeArrowheads="1"/>
          </p:cNvPicPr>
          <p:nvPr userDrawn="1"/>
        </p:nvPicPr>
        <p:blipFill>
          <a:blip r:embed="rId4" cstate="print">
            <a:lum bright="100000"/>
            <a:extLst>
              <a:ext uri="{28A0092B-C50C-407E-A947-70E740481C1C}">
                <a14:useLocalDpi xmlns:a14="http://schemas.microsoft.com/office/drawing/2010/main"/>
              </a:ext>
            </a:extLst>
          </a:blip>
          <a:srcRect/>
          <a:stretch>
            <a:fillRect/>
          </a:stretch>
        </p:blipFill>
        <p:spPr bwMode="auto">
          <a:xfrm>
            <a:off x="533400" y="152400"/>
            <a:ext cx="24384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forestryLogo1 copy"/>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629400" y="0"/>
            <a:ext cx="2438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p:cNvSpPr>
            <a:spLocks noGrp="1"/>
          </p:cNvSpPr>
          <p:nvPr>
            <p:ph type="dt" sz="half" idx="10"/>
          </p:nvPr>
        </p:nvSpPr>
        <p:spPr/>
        <p:txBody>
          <a:bodyPr/>
          <a:lstStyle>
            <a:lvl1pPr>
              <a:defRPr/>
            </a:lvl1pPr>
          </a:lstStyle>
          <a:p>
            <a:pPr>
              <a:defRPr/>
            </a:pPr>
            <a:fld id="{7C531122-9D93-4D91-9DC4-79A207896E8B}" type="datetime1">
              <a:rPr lang="en-US" smtClean="0"/>
              <a:t>3/14/2017</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C520BB58-B7CA-483E-A3C8-754522198D53}" type="slidenum">
              <a:rPr lang="en-US"/>
              <a:pPr>
                <a:defRPr/>
              </a:pPr>
              <a:t>‹#›</a:t>
            </a:fld>
            <a:endParaRPr lang="en-US"/>
          </a:p>
        </p:txBody>
      </p:sp>
    </p:spTree>
    <p:extLst>
      <p:ext uri="{BB962C8B-B14F-4D97-AF65-F5344CB8AC3E}">
        <p14:creationId xmlns:p14="http://schemas.microsoft.com/office/powerpoint/2010/main" val="241090482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832354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1615554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6254110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905994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a:xfrm>
            <a:off x="4191000" y="6416675"/>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1339101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549281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6815503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9899217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026126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78508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2714815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1643327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7942831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endParaRPr lang="en-US" dirty="0"/>
          </a:p>
        </p:txBody>
      </p:sp>
      <p:sp>
        <p:nvSpPr>
          <p:cNvPr id="7"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fld id="{514189C3-5528-4778-AB8C-C2D630EBFB6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23722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179CF-9035-4987-847E-CA92DDB8D5BD}" type="datetimeFigureOut">
              <a:rPr lang="en-US" smtClean="0"/>
              <a:t>3/14/2017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CE7843-555E-46AB-B802-86DD88C04C21}" type="slidenum">
              <a:rPr lang="en-US" smtClean="0"/>
              <a:t>‹#›</a:t>
            </a:fld>
            <a:endParaRPr lang="en-US" dirty="0"/>
          </a:p>
        </p:txBody>
      </p:sp>
    </p:spTree>
    <p:extLst>
      <p:ext uri="{BB962C8B-B14F-4D97-AF65-F5344CB8AC3E}">
        <p14:creationId xmlns:p14="http://schemas.microsoft.com/office/powerpoint/2010/main" val="3389634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55766-7783-4D43-9A59-19477B8FBE8A}"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053F0-EC72-4AE6-A9ED-EC0ABD3165F9}" type="slidenum">
              <a:rPr lang="en-US" smtClean="0"/>
              <a:t>‹#›</a:t>
            </a:fld>
            <a:endParaRPr lang="en-US"/>
          </a:p>
        </p:txBody>
      </p:sp>
    </p:spTree>
    <p:extLst>
      <p:ext uri="{BB962C8B-B14F-4D97-AF65-F5344CB8AC3E}">
        <p14:creationId xmlns:p14="http://schemas.microsoft.com/office/powerpoint/2010/main" val="35831206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sp>
        <p:nvSpPr>
          <p:cNvPr id="15" name="Date Placeholder 14"/>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16" name="Slide Number Placeholder 15"/>
          <p:cNvSpPr>
            <a:spLocks noGrp="1"/>
          </p:cNvSpPr>
          <p:nvPr>
            <p:ph type="sldNum" sz="quarter" idx="11"/>
          </p:nvPr>
        </p:nvSpPr>
        <p:spPr/>
        <p:txBody>
          <a:bodyPr/>
          <a:lstStyle/>
          <a:p>
            <a:fld id="{D2E57653-3E58-4892-A7ED-712530ACC680}" type="slidenum">
              <a:rPr kumimoji="0" lang="en-US" smtClean="0"/>
              <a:pPr eaLnBrk="1" latinLnBrk="0" hangingPunct="1"/>
              <a:t>‹#›</a:t>
            </a:fld>
            <a:endParaRPr kumimoji="0" lang="en-US"/>
          </a:p>
        </p:txBody>
      </p:sp>
      <p:sp>
        <p:nvSpPr>
          <p:cNvPr id="17" name="Footer Placeholder 16"/>
          <p:cNvSpPr>
            <a:spLocks noGrp="1"/>
          </p:cNvSpPr>
          <p:nvPr>
            <p:ph type="ftr" sz="quarter" idx="12"/>
          </p:nvPr>
        </p:nvSpPr>
        <p:spPr/>
        <p:txBody>
          <a:bodyPr/>
          <a:lstStyle/>
          <a:p>
            <a:endParaRPr kumimoji="0" lang="en-US"/>
          </a:p>
        </p:txBody>
      </p:sp>
    </p:spTree>
    <p:extLst>
      <p:ext uri="{BB962C8B-B14F-4D97-AF65-F5344CB8AC3E}">
        <p14:creationId xmlns:p14="http://schemas.microsoft.com/office/powerpoint/2010/main" val="2613225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15" name="Slide Number Placeholder 14"/>
          <p:cNvSpPr>
            <a:spLocks noGrp="1"/>
          </p:cNvSpPr>
          <p:nvPr>
            <p:ph type="sldNum" sz="quarter" idx="15"/>
          </p:nvPr>
        </p:nvSpPr>
        <p:spPr/>
        <p:txBody>
          <a:bodyPr/>
          <a:lstStyle>
            <a:lvl1pPr algn="ctr">
              <a:defRPr/>
            </a:lvl1pPr>
          </a:lstStyle>
          <a:p>
            <a:fld id="{D2E57653-3E58-4892-A7ED-712530ACC680}" type="slidenum">
              <a:rPr kumimoji="0" lang="en-US" smtClean="0"/>
              <a:pPr eaLnBrk="1" latinLnBrk="0" hangingPunct="1"/>
              <a:t>‹#›</a:t>
            </a:fld>
            <a:endParaRPr kumimoji="0" lang="en-US"/>
          </a:p>
        </p:txBody>
      </p:sp>
      <p:sp>
        <p:nvSpPr>
          <p:cNvPr id="16" name="Footer Placeholder 15"/>
          <p:cNvSpPr>
            <a:spLocks noGrp="1"/>
          </p:cNvSpPr>
          <p:nvPr>
            <p:ph type="ftr" sz="quarter" idx="16"/>
          </p:nvPr>
        </p:nvSpPr>
        <p:spPr/>
        <p:txBody>
          <a:bodyPr/>
          <a:lstStyle/>
          <a:p>
            <a:endParaRPr kumimoji="0"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1430917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165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922011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52492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8" name="Footer Placeholder 7"/>
          <p:cNvSpPr>
            <a:spLocks noGrp="1"/>
          </p:cNvSpPr>
          <p:nvPr>
            <p:ph type="ftr" sz="quarter" idx="11"/>
          </p:nvPr>
        </p:nvSpPr>
        <p:spPr/>
        <p:txBody>
          <a:bodyPr/>
          <a:lstStyle/>
          <a:p>
            <a:endParaRPr kumimoji="0" lang="en-US"/>
          </a:p>
        </p:txBody>
      </p:sp>
      <p:sp>
        <p:nvSpPr>
          <p:cNvPr id="7" name="Date Placeholder 6"/>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8158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96654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3389770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9" name="Slide Number Placeholder 8"/>
          <p:cNvSpPr>
            <a:spLocks noGrp="1"/>
          </p:cNvSpPr>
          <p:nvPr>
            <p:ph type="sldNum" sz="quarter" idx="15"/>
          </p:nvPr>
        </p:nvSpPr>
        <p:spPr/>
        <p:txBody>
          <a:bodyPr/>
          <a:lstStyle/>
          <a:p>
            <a:fld id="{D2E57653-3E58-4892-A7ED-712530ACC680}" type="slidenum">
              <a:rPr kumimoji="0" lang="en-US" smtClean="0"/>
              <a:pPr eaLnBrk="1" latinLnBrk="0" hangingPunct="1"/>
              <a:t>‹#›</a:t>
            </a:fld>
            <a:endParaRPr kumimoji="0" lang="en-US"/>
          </a:p>
        </p:txBody>
      </p:sp>
      <p:sp>
        <p:nvSpPr>
          <p:cNvPr id="10" name="Footer Placeholder 9"/>
          <p:cNvSpPr>
            <a:spLocks noGrp="1"/>
          </p:cNvSpPr>
          <p:nvPr>
            <p:ph type="ftr" sz="quarter" idx="16"/>
          </p:nvPr>
        </p:nvSpPr>
        <p:spPr/>
        <p:txBody>
          <a:bodyPr/>
          <a:lstStyle/>
          <a:p>
            <a:endParaRPr kumimoji="0" lang="en-US"/>
          </a:p>
        </p:txBody>
      </p:sp>
    </p:spTree>
    <p:extLst>
      <p:ext uri="{BB962C8B-B14F-4D97-AF65-F5344CB8AC3E}">
        <p14:creationId xmlns:p14="http://schemas.microsoft.com/office/powerpoint/2010/main" val="1830676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9" name="Slide Number Placeholder 8"/>
          <p:cNvSpPr>
            <a:spLocks noGrp="1"/>
          </p:cNvSpPr>
          <p:nvPr>
            <p:ph type="sldNum" sz="quarter" idx="11"/>
          </p:nvPr>
        </p:nvSpPr>
        <p:spPr/>
        <p:txBody>
          <a:bodyPr/>
          <a:lstStyle/>
          <a:p>
            <a:fld id="{D2E57653-3E58-4892-A7ED-712530ACC680}" type="slidenum">
              <a:rPr kumimoji="0" lang="en-US" smtClean="0"/>
              <a:pPr eaLnBrk="1" latinLnBrk="0" hangingPunct="1"/>
              <a:t>‹#›</a:t>
            </a:fld>
            <a:endParaRPr kumimoji="0" lang="en-US"/>
          </a:p>
        </p:txBody>
      </p:sp>
      <p:sp>
        <p:nvSpPr>
          <p:cNvPr id="10" name="Footer Placeholder 9"/>
          <p:cNvSpPr>
            <a:spLocks noGrp="1"/>
          </p:cNvSpPr>
          <p:nvPr>
            <p:ph type="ftr" sz="quarter" idx="12"/>
          </p:nvPr>
        </p:nvSpPr>
        <p:spPr/>
        <p:txBody>
          <a:bodyPr/>
          <a:lstStyle/>
          <a:p>
            <a:endParaRPr kumimoji="0" lang="en-US"/>
          </a:p>
        </p:txBody>
      </p:sp>
    </p:spTree>
    <p:extLst>
      <p:ext uri="{BB962C8B-B14F-4D97-AF65-F5344CB8AC3E}">
        <p14:creationId xmlns:p14="http://schemas.microsoft.com/office/powerpoint/2010/main" val="2992107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36733696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30743298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cs typeface="Arial" pitchFamily="34" charset="0"/>
              </a:defRPr>
            </a:lvl1pPr>
          </a:lstStyle>
          <a:p>
            <a:pPr eaLnBrk="1" latinLnBrk="0" hangingPunct="1"/>
            <a:fld id="{B41ABA4E-CD72-497B-97AA-7213B3980F60}" type="datetimeFigureOut">
              <a:rPr lang="en-US" smtClean="0"/>
              <a:pPr eaLnBrk="1" latinLnBrk="0" hangingPunct="1"/>
              <a:t>3/14/2017</a:t>
            </a:fld>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cs typeface="Arial" pitchFamily="34" charset="0"/>
              </a:defRPr>
            </a:lvl1pPr>
          </a:lstStyle>
          <a:p>
            <a:endParaRPr kumimoji="0" lang="en-US"/>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cs typeface="Arial" pitchFamily="34" charset="0"/>
              </a:defRPr>
            </a:lvl1p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2085798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Outline/Ope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288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utline/Ope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789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smtClean="0"/>
              <a:t>Click to Edit Master Title Style</a:t>
            </a:r>
            <a:endParaRPr lang="en-US" dirty="0"/>
          </a:p>
        </p:txBody>
      </p:sp>
    </p:spTree>
    <p:extLst>
      <p:ext uri="{BB962C8B-B14F-4D97-AF65-F5344CB8AC3E}">
        <p14:creationId xmlns:p14="http://schemas.microsoft.com/office/powerpoint/2010/main" val="11197491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256164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extLst>
      <p:ext uri="{BB962C8B-B14F-4D97-AF65-F5344CB8AC3E}">
        <p14:creationId xmlns:p14="http://schemas.microsoft.com/office/powerpoint/2010/main" val="2358682145"/>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40698301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4167550704"/>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22245932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9332622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40016072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33150913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extLst>
      <p:ext uri="{BB962C8B-B14F-4D97-AF65-F5344CB8AC3E}">
        <p14:creationId xmlns:p14="http://schemas.microsoft.com/office/powerpoint/2010/main" val="16801948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pPr eaLnBrk="1" latinLnBrk="0" hangingPunct="1"/>
            <a:fld id="{B41ABA4E-CD72-497B-97AA-7213B3980F60}" type="datetimeFigureOut">
              <a:rPr lang="en-US" smtClean="0"/>
              <a:pPr eaLnBrk="1" latinLnBrk="0" hangingPunct="1"/>
              <a:t>3/14/2017</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kumimoji="0" lang="en-US"/>
          </a:p>
        </p:txBody>
      </p:sp>
      <p:sp>
        <p:nvSpPr>
          <p:cNvPr id="7" name="Slide Number Placeholder 6"/>
          <p:cNvSpPr>
            <a:spLocks noGrp="1"/>
          </p:cNvSpPr>
          <p:nvPr>
            <p:ph type="sldNum" sz="quarter" idx="12"/>
          </p:nvPr>
        </p:nvSpPr>
        <p:spPr>
          <a:xfrm>
            <a:off x="8339328" y="1170432"/>
            <a:ext cx="733864" cy="201168"/>
          </a:xfrm>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175998841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514447"/>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20242068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3/14/2017</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extLst>
      <p:ext uri="{BB962C8B-B14F-4D97-AF65-F5344CB8AC3E}">
        <p14:creationId xmlns:p14="http://schemas.microsoft.com/office/powerpoint/2010/main" val="1000190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018909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26881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5.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3.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15.jpe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8.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5"/>
          <p:cNvSpPr txBox="1">
            <a:spLocks/>
          </p:cNvSpPr>
          <p:nvPr userDrawn="1"/>
        </p:nvSpPr>
        <p:spPr>
          <a:xfrm>
            <a:off x="685800" y="6400800"/>
            <a:ext cx="3581400" cy="381000"/>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bg1">
                    <a:alpha val="85000"/>
                  </a:schemeClr>
                </a:solidFill>
                <a:effectLst/>
                <a:uLnTx/>
                <a:uFillTx/>
                <a:latin typeface="HelveticaNeueLT Std" panose="020B0804020202020204" pitchFamily="34" charset="0"/>
                <a:ea typeface="+mn-ea"/>
                <a:cs typeface="Times New Roman (Body)"/>
              </a:rPr>
              <a:t>Department of Geology and Geography</a:t>
            </a:r>
            <a:endParaRPr kumimoji="0" lang="en-US" sz="900" b="0" i="0" u="none" strike="noStrike" kern="1200" cap="none" spc="0" normalizeH="0" baseline="0" noProof="0" dirty="0">
              <a:ln>
                <a:noFill/>
              </a:ln>
              <a:solidFill>
                <a:schemeClr val="bg1">
                  <a:alpha val="85000"/>
                </a:schemeClr>
              </a:solidFill>
              <a:effectLst/>
              <a:uLnTx/>
              <a:uFillTx/>
              <a:latin typeface="HelveticaNeueLT Std" panose="020B0804020202020204" pitchFamily="34" charset="0"/>
              <a:ea typeface="+mn-ea"/>
              <a:cs typeface="Times New Roman (Body)"/>
            </a:endParaRPr>
          </a:p>
        </p:txBody>
      </p:sp>
    </p:spTree>
    <p:extLst>
      <p:ext uri="{BB962C8B-B14F-4D97-AF65-F5344CB8AC3E}">
        <p14:creationId xmlns:p14="http://schemas.microsoft.com/office/powerpoint/2010/main" val="818300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iming>
    <p:tnLst>
      <p:par>
        <p:cTn id="1" dur="indefinite" restart="never" nodeType="tmRoot"/>
      </p:par>
    </p:tnLst>
  </p:timing>
  <p:txStyles>
    <p:titleStyle>
      <a:lvl1pPr algn="l" defTabSz="457200" rtl="0" eaLnBrk="1" latinLnBrk="0" hangingPunct="1">
        <a:spcBef>
          <a:spcPct val="0"/>
        </a:spcBef>
        <a:buNone/>
        <a:defRPr sz="4400" u="none" kern="1200" cap="all">
          <a:solidFill>
            <a:srgbClr val="25406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rgbClr val="25406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rgbClr val="25406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rgbClr val="25406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25406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25406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1268F-5E58-42B5-A1D5-132C81587C9A}" type="datetimeFigureOut">
              <a:rPr lang="en-US" smtClean="0"/>
              <a:pPr/>
              <a:t>3/14/2017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86636-A8B5-4277-B88B-F0C0033E7160}" type="slidenum">
              <a:rPr lang="en-US" smtClean="0"/>
              <a:pPr/>
              <a:t>‹#›</a:t>
            </a:fld>
            <a:endParaRPr lang="en-US"/>
          </a:p>
        </p:txBody>
      </p:sp>
    </p:spTree>
    <p:extLst>
      <p:ext uri="{BB962C8B-B14F-4D97-AF65-F5344CB8AC3E}">
        <p14:creationId xmlns:p14="http://schemas.microsoft.com/office/powerpoint/2010/main" val="259217791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E9256EED-72A1-4475-9241-4F0B1579BFAA}" type="datetime1">
              <a:rPr lang="en-US" smtClean="0"/>
              <a:t>3/14/2017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D6C457AF-6F88-4630-B234-98BFC91473F9}" type="slidenum">
              <a:rPr lang="en-US"/>
              <a:pPr>
                <a:defRPr/>
              </a:pPr>
              <a:t>‹#›</a:t>
            </a:fld>
            <a:endParaRPr lang="en-US"/>
          </a:p>
        </p:txBody>
      </p:sp>
    </p:spTree>
    <p:extLst>
      <p:ext uri="{BB962C8B-B14F-4D97-AF65-F5344CB8AC3E}">
        <p14:creationId xmlns:p14="http://schemas.microsoft.com/office/powerpoint/2010/main" val="703311651"/>
      </p:ext>
    </p:extLst>
  </p:cSld>
  <p:clrMap bg1="lt1" tx1="dk1" bg2="lt2" tx2="dk2" accent1="accent1" accent2="accent2" accent3="accent3" accent4="accent4" accent5="accent5" accent6="accent6" hlink="hlink" folHlink="folHlink"/>
  <p:sldLayoutIdLst>
    <p:sldLayoutId id="2147483732" r:id="rId1"/>
    <p:sldLayoutId id="2147483743" r:id="rId2"/>
    <p:sldLayoutId id="2147483744" r:id="rId3"/>
    <p:sldLayoutId id="2147483745" r:id="rId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Box 4"/>
          <p:cNvSpPr txBox="1"/>
          <p:nvPr userDrawn="1"/>
        </p:nvSpPr>
        <p:spPr>
          <a:xfrm>
            <a:off x="762000" y="6172200"/>
            <a:ext cx="3581400" cy="784830"/>
          </a:xfrm>
          <a:prstGeom prst="rect">
            <a:avLst/>
          </a:prstGeom>
          <a:noFill/>
        </p:spPr>
        <p:txBody>
          <a:bodyPr wrap="square" rtlCol="0">
            <a:spAutoFit/>
          </a:bodyPr>
          <a:lstStyle/>
          <a:p>
            <a:r>
              <a:rPr lang="en-US" sz="900" dirty="0" smtClean="0">
                <a:solidFill>
                  <a:prstClr val="white"/>
                </a:solidFill>
                <a:latin typeface="Arial"/>
                <a:ea typeface="ＭＳ Ｐゴシック"/>
              </a:rPr>
              <a:t>Center for Alternative Fuels, Engines, and Emissions</a:t>
            </a:r>
          </a:p>
          <a:p>
            <a:r>
              <a:rPr lang="en-US" sz="900" dirty="0" smtClean="0">
                <a:solidFill>
                  <a:prstClr val="white">
                    <a:alpha val="85000"/>
                  </a:prstClr>
                </a:solidFill>
                <a:latin typeface="Arial"/>
                <a:cs typeface="Times New Roman (Body)"/>
              </a:rPr>
              <a:t>West Virginia</a:t>
            </a:r>
            <a:r>
              <a:rPr lang="en-US" sz="900" baseline="0" dirty="0" smtClean="0">
                <a:solidFill>
                  <a:prstClr val="white">
                    <a:alpha val="85000"/>
                  </a:prstClr>
                </a:solidFill>
                <a:latin typeface="Arial"/>
                <a:cs typeface="Times New Roman (Body)"/>
              </a:rPr>
              <a:t> University</a:t>
            </a:r>
            <a:endParaRPr lang="en-US" sz="900" dirty="0" smtClean="0">
              <a:solidFill>
                <a:prstClr val="white">
                  <a:alpha val="85000"/>
                </a:prstClr>
              </a:solidFill>
              <a:latin typeface="Arial"/>
              <a:cs typeface="Times New Roman (Body)"/>
            </a:endParaRPr>
          </a:p>
          <a:p>
            <a:r>
              <a:rPr lang="en-US" sz="900" dirty="0" smtClean="0">
                <a:solidFill>
                  <a:prstClr val="white">
                    <a:alpha val="85000"/>
                  </a:prstClr>
                </a:solidFill>
                <a:latin typeface="Arial"/>
                <a:cs typeface="Times New Roman (Body)"/>
              </a:rPr>
              <a:t>Department of Mechanical and Aerospace Engineering</a:t>
            </a:r>
          </a:p>
          <a:p>
            <a:r>
              <a:rPr lang="en-US" sz="900" dirty="0" smtClean="0">
                <a:solidFill>
                  <a:prstClr val="white">
                    <a:alpha val="85000"/>
                  </a:prstClr>
                </a:solidFill>
                <a:latin typeface="Arial"/>
                <a:cs typeface="Times New Roman (Body)"/>
              </a:rPr>
              <a:t>Benjamin M. </a:t>
            </a:r>
            <a:r>
              <a:rPr lang="en-US" sz="900" dirty="0" err="1" smtClean="0">
                <a:solidFill>
                  <a:prstClr val="white">
                    <a:alpha val="85000"/>
                  </a:prstClr>
                </a:solidFill>
                <a:latin typeface="Arial"/>
                <a:cs typeface="Times New Roman (Body)"/>
              </a:rPr>
              <a:t>Statler</a:t>
            </a:r>
            <a:r>
              <a:rPr lang="en-US" sz="900" dirty="0" smtClean="0">
                <a:solidFill>
                  <a:prstClr val="white">
                    <a:alpha val="85000"/>
                  </a:prstClr>
                </a:solidFill>
                <a:latin typeface="Arial"/>
                <a:cs typeface="Times New Roman (Body)"/>
              </a:rPr>
              <a:t> College of Engineering and Mineral Resources</a:t>
            </a:r>
          </a:p>
          <a:p>
            <a:endParaRPr lang="en-US" sz="900" dirty="0">
              <a:solidFill>
                <a:prstClr val="white"/>
              </a:solidFill>
              <a:latin typeface="Arial"/>
              <a:ea typeface="ＭＳ Ｐゴシック"/>
            </a:endParaRPr>
          </a:p>
        </p:txBody>
      </p:sp>
      <p:sp>
        <p:nvSpPr>
          <p:cNvPr id="4" name="Slide Number Placeholder 3"/>
          <p:cNvSpPr>
            <a:spLocks noGrp="1"/>
          </p:cNvSpPr>
          <p:nvPr>
            <p:ph type="sldNum" sz="quarter" idx="4"/>
          </p:nvPr>
        </p:nvSpPr>
        <p:spPr>
          <a:xfrm>
            <a:off x="4191000" y="6314420"/>
            <a:ext cx="609600" cy="365125"/>
          </a:xfrm>
          <a:prstGeom prst="rect">
            <a:avLst/>
          </a:prstGeom>
        </p:spPr>
        <p:txBody>
          <a:bodyPr vert="horz" lIns="91440" tIns="45720" rIns="91440" bIns="45720" rtlCol="0" anchor="ctr"/>
          <a:lstStyle>
            <a:lvl1pPr algn="r">
              <a:defRPr sz="1200">
                <a:solidFill>
                  <a:schemeClr val="bg1"/>
                </a:solidFill>
              </a:defRPr>
            </a:lvl1pPr>
          </a:lstStyle>
          <a:p>
            <a:pPr fontAlgn="base">
              <a:spcBef>
                <a:spcPct val="0"/>
              </a:spcBef>
              <a:spcAft>
                <a:spcPct val="0"/>
              </a:spcAft>
            </a:pPr>
            <a:fld id="{C0850D34-F782-4944-A6CD-E65338E41175}" type="slidenum">
              <a:rPr lang="en-US" smtClean="0">
                <a:solidFill>
                  <a:prstClr val="white"/>
                </a:solidFill>
                <a:latin typeface="Arial" charset="0"/>
                <a:ea typeface="ＭＳ Ｐゴシック"/>
              </a:rPr>
              <a:pPr fontAlgn="base">
                <a:spcBef>
                  <a:spcPct val="0"/>
                </a:spcBef>
                <a:spcAft>
                  <a:spcPct val="0"/>
                </a:spcAft>
              </a:pPr>
              <a:t>‹#›</a:t>
            </a:fld>
            <a:endParaRPr lang="en-US" dirty="0">
              <a:solidFill>
                <a:prstClr val="white"/>
              </a:solidFill>
              <a:latin typeface="Arial" charset="0"/>
              <a:ea typeface="ＭＳ Ｐゴシック"/>
            </a:endParaRPr>
          </a:p>
        </p:txBody>
      </p:sp>
    </p:spTree>
    <p:extLst>
      <p:ext uri="{BB962C8B-B14F-4D97-AF65-F5344CB8AC3E}">
        <p14:creationId xmlns:p14="http://schemas.microsoft.com/office/powerpoint/2010/main" val="163041916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iming>
    <p:tnLst>
      <p:par>
        <p:cTn id="1" dur="indefinite" restart="never" nodeType="tmRoot"/>
      </p:par>
    </p:tnLst>
  </p:timing>
  <p:hf hdr="0" ftr="0" dt="0"/>
  <p:txStyles>
    <p:titleStyle>
      <a:lvl1pPr algn="l" defTabSz="457200" rtl="0" eaLnBrk="1" latinLnBrk="0" hangingPunct="1">
        <a:spcBef>
          <a:spcPct val="0"/>
        </a:spcBef>
        <a:buNone/>
        <a:defRPr sz="4400" u="none" kern="1200" cap="all">
          <a:solidFill>
            <a:srgbClr val="25406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rgbClr val="25406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rgbClr val="25406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rgbClr val="25406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25406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25406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179CF-9035-4987-847E-CA92DDB8D5BD}" type="datetimeFigureOut">
              <a:rPr lang="en-US" smtClean="0"/>
              <a:t>3/14/2017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E7843-555E-46AB-B802-86DD88C04C21}" type="slidenum">
              <a:rPr lang="en-US" smtClean="0"/>
              <a:t>‹#›</a:t>
            </a:fld>
            <a:endParaRPr lang="en-US" dirty="0"/>
          </a:p>
        </p:txBody>
      </p:sp>
    </p:spTree>
    <p:extLst>
      <p:ext uri="{BB962C8B-B14F-4D97-AF65-F5344CB8AC3E}">
        <p14:creationId xmlns:p14="http://schemas.microsoft.com/office/powerpoint/2010/main" val="152859225"/>
      </p:ext>
    </p:extLst>
  </p:cSld>
  <p:clrMap bg1="lt1" tx1="dk1" bg2="lt2" tx2="dk2" accent1="accent1" accent2="accent2" accent3="accent3" accent4="accent4" accent5="accent5" accent6="accent6" hlink="hlink" folHlink="folHlink"/>
  <p:sldLayoutIdLst>
    <p:sldLayoutId id="21474837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55766-7783-4D43-9A59-19477B8FBE8A}" type="datetimeFigureOut">
              <a:rPr lang="en-US" smtClean="0"/>
              <a:t>3/14/2017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053F0-EC72-4AE6-A9ED-EC0ABD3165F9}" type="slidenum">
              <a:rPr lang="en-US" smtClean="0"/>
              <a:t>‹#›</a:t>
            </a:fld>
            <a:endParaRPr lang="en-US"/>
          </a:p>
        </p:txBody>
      </p:sp>
    </p:spTree>
    <p:extLst>
      <p:ext uri="{BB962C8B-B14F-4D97-AF65-F5344CB8AC3E}">
        <p14:creationId xmlns:p14="http://schemas.microsoft.com/office/powerpoint/2010/main" val="2585870713"/>
      </p:ext>
    </p:extLst>
  </p:cSld>
  <p:clrMap bg1="lt1" tx1="dk1" bg2="lt2" tx2="dk2" accent1="accent1" accent2="accent2" accent3="accent3" accent4="accent4" accent5="accent5" accent6="accent6" hlink="hlink" folHlink="folHlink"/>
  <p:sldLayoutIdLst>
    <p:sldLayoutId id="21474837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3532432D-5D78-4C62-BCB1-23E4B8733488}" type="datetimeFigureOut">
              <a:rPr lang="en-US" smtClean="0"/>
              <a:pPr/>
              <a:t>3/14/2017</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4C29BB1-2DF9-44E5-B15E-09F34F666F1F}"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extLst>
      <p:ext uri="{BB962C8B-B14F-4D97-AF65-F5344CB8AC3E}">
        <p14:creationId xmlns:p14="http://schemas.microsoft.com/office/powerpoint/2010/main" val="180412279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r>
              <a:rPr lang="en-US" smtClean="0"/>
              <a:t>Water Research Institute</a:t>
            </a:r>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t>West Virginia University</a:t>
            </a:r>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DFB75B10-508E-45A2-ADF4-411C53E32E52}" type="slidenum">
              <a:rPr lang="en-US" smtClean="0"/>
              <a:pPr/>
              <a:t>‹#›</a:t>
            </a:fld>
            <a:endParaRPr lang="en-US"/>
          </a:p>
        </p:txBody>
      </p:sp>
    </p:spTree>
    <p:extLst>
      <p:ext uri="{BB962C8B-B14F-4D97-AF65-F5344CB8AC3E}">
        <p14:creationId xmlns:p14="http://schemas.microsoft.com/office/powerpoint/2010/main" val="366586971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emf"/><Relationship Id="rId7" Type="http://schemas.openxmlformats.org/officeDocument/2006/relationships/image" Target="../media/image46.gi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chart" Target="../charts/chart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4.emf"/></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G:\MSEEL Notes\Rig Pictures\DJI0011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0198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37214" y="29202"/>
            <a:ext cx="8988425" cy="2125663"/>
          </a:xfrm>
        </p:spPr>
        <p:txBody>
          <a:bodyPr>
            <a:noAutofit/>
          </a:bodyPr>
          <a:lstStyle/>
          <a:p>
            <a:pPr algn="ctr"/>
            <a:r>
              <a:rPr lang="en-US" sz="3200" b="1" dirty="0" smtClean="0">
                <a:solidFill>
                  <a:srgbClr val="FF0000"/>
                </a:solidFill>
              </a:rPr>
              <a:t>The Unconventional Energy Revolution </a:t>
            </a:r>
            <a:r>
              <a:rPr lang="en-US" sz="3200" b="1" dirty="0" smtClean="0">
                <a:solidFill>
                  <a:schemeClr val="bg1"/>
                </a:solidFill>
              </a:rPr>
              <a:t/>
            </a:r>
            <a:br>
              <a:rPr lang="en-US" sz="3200" b="1" dirty="0" smtClean="0">
                <a:solidFill>
                  <a:schemeClr val="bg1"/>
                </a:solidFill>
              </a:rPr>
            </a:br>
            <a:r>
              <a:rPr lang="en-US" sz="3200" b="1" dirty="0">
                <a:solidFill>
                  <a:schemeClr val="bg1"/>
                </a:solidFill>
              </a:rPr>
              <a:t/>
            </a:r>
            <a:br>
              <a:rPr lang="en-US" sz="3200" b="1" dirty="0">
                <a:solidFill>
                  <a:schemeClr val="bg1"/>
                </a:solidFill>
              </a:rPr>
            </a:br>
            <a:r>
              <a:rPr lang="en-US" sz="3200" b="1" dirty="0" smtClean="0">
                <a:solidFill>
                  <a:schemeClr val="bg1"/>
                </a:solidFill>
              </a:rPr>
              <a:t>Shale Gas and CO</a:t>
            </a:r>
            <a:r>
              <a:rPr lang="en-US" sz="3200" b="1" baseline="-25000" dirty="0" smtClean="0">
                <a:solidFill>
                  <a:schemeClr val="bg1"/>
                </a:solidFill>
              </a:rPr>
              <a:t>2</a:t>
            </a:r>
            <a:endParaRPr lang="en-US" sz="3200" b="1" cap="none" baseline="-25000" dirty="0">
              <a:solidFill>
                <a:schemeClr val="bg1"/>
              </a:solidFill>
              <a:effectLst>
                <a:outerShdw blurRad="38100" dist="38100" dir="2700000" algn="tl">
                  <a:srgbClr val="000000">
                    <a:alpha val="43137"/>
                  </a:srgbClr>
                </a:outerShdw>
              </a:effectLst>
            </a:endParaRPr>
          </a:p>
        </p:txBody>
      </p:sp>
      <p:sp>
        <p:nvSpPr>
          <p:cNvPr id="5" name="Subtitle 4"/>
          <p:cNvSpPr>
            <a:spLocks noGrp="1"/>
          </p:cNvSpPr>
          <p:nvPr>
            <p:ph type="subTitle" idx="1"/>
          </p:nvPr>
        </p:nvSpPr>
        <p:spPr>
          <a:xfrm>
            <a:off x="6397488" y="6057899"/>
            <a:ext cx="2743200" cy="800101"/>
          </a:xfrm>
        </p:spPr>
        <p:txBody>
          <a:bodyPr>
            <a:normAutofit fontScale="92500" lnSpcReduction="10000"/>
          </a:bodyPr>
          <a:lstStyle/>
          <a:p>
            <a:pPr algn="l"/>
            <a:r>
              <a:rPr lang="en-US" sz="1600" dirty="0" smtClean="0">
                <a:solidFill>
                  <a:schemeClr val="bg1"/>
                </a:solidFill>
              </a:rPr>
              <a:t>Tim Carr</a:t>
            </a:r>
          </a:p>
          <a:p>
            <a:pPr algn="l"/>
            <a:r>
              <a:rPr lang="en-US" sz="1600" dirty="0" smtClean="0">
                <a:solidFill>
                  <a:schemeClr val="bg1"/>
                </a:solidFill>
              </a:rPr>
              <a:t>West Virginia University</a:t>
            </a:r>
          </a:p>
          <a:p>
            <a:pPr algn="l"/>
            <a:r>
              <a:rPr lang="en-US" sz="1600" dirty="0" smtClean="0">
                <a:solidFill>
                  <a:schemeClr val="bg1"/>
                </a:solidFill>
              </a:rPr>
              <a:t>August 17 2016 – GeoCC16</a:t>
            </a:r>
          </a:p>
          <a:p>
            <a:pPr algn="l"/>
            <a:endParaRPr lang="en-US" sz="1600" dirty="0">
              <a:solidFill>
                <a:schemeClr val="bg1"/>
              </a:solidFill>
            </a:endParaRPr>
          </a:p>
        </p:txBody>
      </p:sp>
      <p:sp>
        <p:nvSpPr>
          <p:cNvPr id="11" name="Subtitle 4"/>
          <p:cNvSpPr txBox="1">
            <a:spLocks/>
          </p:cNvSpPr>
          <p:nvPr/>
        </p:nvSpPr>
        <p:spPr>
          <a:xfrm>
            <a:off x="4513635" y="4038600"/>
            <a:ext cx="4383932" cy="152400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b="0" i="0" kern="1200">
                <a:solidFill>
                  <a:srgbClr val="595959"/>
                </a:solidFill>
                <a:latin typeface="Arial"/>
                <a:ea typeface="+mn-ea"/>
                <a:cs typeface="Arial"/>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1600" dirty="0"/>
          </a:p>
        </p:txBody>
      </p:sp>
      <p:sp>
        <p:nvSpPr>
          <p:cNvPr id="2" name="AutoShape 2" descr="http://www.netl.doe.gov/Image%20Library/LandingPages/topLog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5" descr="http://www.netl.doe.gov/Image%20Library/LandingPages/top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030917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18" y="-4689"/>
            <a:ext cx="9144000" cy="842889"/>
          </a:xfrm>
        </p:spPr>
        <p:txBody>
          <a:bodyPr>
            <a:normAutofit/>
          </a:bodyPr>
          <a:lstStyle/>
          <a:p>
            <a:pPr algn="ctr"/>
            <a:r>
              <a:rPr lang="en-US" b="1" dirty="0" smtClean="0">
                <a:solidFill>
                  <a:schemeClr val="tx2"/>
                </a:solidFill>
                <a:effectLst>
                  <a:outerShdw blurRad="38100" dist="38100" dir="2700000" algn="tl">
                    <a:srgbClr val="000000">
                      <a:alpha val="43137"/>
                    </a:srgbClr>
                  </a:outerShdw>
                </a:effectLst>
              </a:rPr>
              <a:t>Global CO</a:t>
            </a:r>
            <a:r>
              <a:rPr lang="en-US" b="1" baseline="-25000" dirty="0" smtClean="0">
                <a:solidFill>
                  <a:schemeClr val="tx2"/>
                </a:solidFill>
                <a:effectLst>
                  <a:outerShdw blurRad="38100" dist="38100" dir="2700000" algn="tl">
                    <a:srgbClr val="000000">
                      <a:alpha val="43137"/>
                    </a:srgbClr>
                  </a:outerShdw>
                </a:effectLst>
              </a:rPr>
              <a:t>2</a:t>
            </a:r>
            <a:r>
              <a:rPr lang="en-US" b="1" dirty="0" smtClean="0">
                <a:solidFill>
                  <a:schemeClr val="tx2"/>
                </a:solidFill>
                <a:effectLst>
                  <a:outerShdw blurRad="38100" dist="38100" dir="2700000" algn="tl">
                    <a:srgbClr val="000000">
                      <a:alpha val="43137"/>
                    </a:srgbClr>
                  </a:outerShdw>
                </a:effectLst>
              </a:rPr>
              <a:t> Emissions</a:t>
            </a:r>
            <a:endParaRPr lang="en-US" b="1" dirty="0">
              <a:solidFill>
                <a:schemeClr val="tx2"/>
              </a:solidFill>
              <a:effectLst>
                <a:outerShdw blurRad="38100" dist="38100" dir="2700000" algn="tl">
                  <a:srgbClr val="000000">
                    <a:alpha val="43137"/>
                  </a:srgbClr>
                </a:outerShdw>
              </a:effectLst>
            </a:endParaRPr>
          </a:p>
        </p:txBody>
      </p:sp>
      <p:pic>
        <p:nvPicPr>
          <p:cNvPr id="1026" name="Picture 2" descr="graph of energy-related carbon dioxide emissions by country or region, as explained in the article 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09" y="1219200"/>
            <a:ext cx="8489946" cy="42672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6964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1143000"/>
          </a:xfrm>
        </p:spPr>
        <p:txBody>
          <a:bodyPr>
            <a:normAutofit/>
          </a:bodyPr>
          <a:lstStyle/>
          <a:p>
            <a:pPr algn="ctr"/>
            <a:r>
              <a:rPr lang="en-US" altLang="en-US" sz="3600" b="1" dirty="0">
                <a:solidFill>
                  <a:schemeClr val="tx2"/>
                </a:solidFill>
                <a:effectLst>
                  <a:outerShdw blurRad="38100" dist="38100" dir="2700000" algn="tl">
                    <a:srgbClr val="000000">
                      <a:alpha val="43137"/>
                    </a:srgbClr>
                  </a:outerShdw>
                </a:effectLst>
              </a:rPr>
              <a:t>Human Activity and Greenhouse Gases</a:t>
            </a:r>
            <a:endParaRPr lang="en-US" sz="3600" b="1" dirty="0">
              <a:solidFill>
                <a:schemeClr val="tx2"/>
              </a:solidFill>
              <a:effectLst>
                <a:outerShdw blurRad="38100" dist="38100" dir="2700000" algn="tl">
                  <a:srgbClr val="000000">
                    <a:alpha val="43137"/>
                  </a:srgbClr>
                </a:outerShdw>
              </a:effectLst>
            </a:endParaRP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455" y="990600"/>
            <a:ext cx="5399087" cy="474186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3429000" y="6197024"/>
            <a:ext cx="5638800" cy="584775"/>
          </a:xfrm>
          <a:prstGeom prst="rect">
            <a:avLst/>
          </a:prstGeom>
        </p:spPr>
        <p:txBody>
          <a:bodyPr wrap="square">
            <a:spAutoFit/>
          </a:bodyPr>
          <a:lstStyle/>
          <a:p>
            <a:pPr algn="r">
              <a:defRPr/>
            </a:pPr>
            <a:r>
              <a:rPr lang="en-US" sz="1600" dirty="0" smtClean="0">
                <a:solidFill>
                  <a:schemeClr val="bg1"/>
                </a:solidFill>
              </a:rPr>
              <a:t>Source ACS - </a:t>
            </a:r>
            <a:r>
              <a:rPr lang="en-US" altLang="en-US" sz="1600" dirty="0">
                <a:solidFill>
                  <a:schemeClr val="bg1"/>
                </a:solidFill>
              </a:rPr>
              <a:t>Global Warming Art Greenhouse Gas by </a:t>
            </a:r>
            <a:r>
              <a:rPr lang="en-US" altLang="en-US" sz="1600" dirty="0" smtClean="0">
                <a:solidFill>
                  <a:schemeClr val="bg1"/>
                </a:solidFill>
              </a:rPr>
              <a:t>Sector</a:t>
            </a:r>
          </a:p>
          <a:p>
            <a:pPr algn="r">
              <a:defRPr/>
            </a:pPr>
            <a:r>
              <a:rPr lang="en-US" altLang="en-US" sz="1600" dirty="0" smtClean="0">
                <a:solidFill>
                  <a:schemeClr val="bg1"/>
                </a:solidFill>
              </a:rPr>
              <a:t>2000 Data </a:t>
            </a:r>
            <a:endParaRPr lang="en-US" sz="1600" dirty="0">
              <a:solidFill>
                <a:schemeClr val="bg1"/>
              </a:solidFill>
            </a:endParaRPr>
          </a:p>
        </p:txBody>
      </p:sp>
    </p:spTree>
    <p:extLst>
      <p:ext uri="{BB962C8B-B14F-4D97-AF65-F5344CB8AC3E}">
        <p14:creationId xmlns:p14="http://schemas.microsoft.com/office/powerpoint/2010/main" val="19577309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esktop\P121809PS-0206.jpg"/>
          <p:cNvPicPr>
            <a:picLocks noChangeAspect="1" noChangeArrowheads="1"/>
          </p:cNvPicPr>
          <p:nvPr/>
        </p:nvPicPr>
        <p:blipFill rotWithShape="1">
          <a:blip r:embed="rId3">
            <a:extLst>
              <a:ext uri="{28A0092B-C50C-407E-A947-70E740481C1C}">
                <a14:useLocalDpi xmlns:a14="http://schemas.microsoft.com/office/drawing/2010/main" val="0"/>
              </a:ext>
            </a:extLst>
          </a:blip>
          <a:srcRect l="28017" r="29038"/>
          <a:stretch/>
        </p:blipFill>
        <p:spPr bwMode="auto">
          <a:xfrm>
            <a:off x="5867400" y="774290"/>
            <a:ext cx="3007790" cy="480974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91463" y="5665019"/>
            <a:ext cx="3048000" cy="276999"/>
          </a:xfrm>
          <a:prstGeom prst="rect">
            <a:avLst/>
          </a:prstGeom>
          <a:noFill/>
        </p:spPr>
        <p:txBody>
          <a:bodyPr wrap="square" rtlCol="0">
            <a:spAutoFit/>
          </a:bodyPr>
          <a:lstStyle/>
          <a:p>
            <a:r>
              <a:rPr lang="en-US" sz="1200" dirty="0" smtClean="0"/>
              <a:t>Source: www.whitehouse.gov</a:t>
            </a:r>
            <a:endParaRPr lang="en-US" sz="1200" dirty="0"/>
          </a:p>
        </p:txBody>
      </p:sp>
      <p:sp>
        <p:nvSpPr>
          <p:cNvPr id="8" name="Content Placeholder 2"/>
          <p:cNvSpPr txBox="1">
            <a:spLocks/>
          </p:cNvSpPr>
          <p:nvPr/>
        </p:nvSpPr>
        <p:spPr>
          <a:xfrm>
            <a:off x="457200" y="774290"/>
            <a:ext cx="5410200" cy="4863734"/>
          </a:xfrm>
          <a:prstGeom prst="rect">
            <a:avLst/>
          </a:prstGeom>
          <a:noFill/>
          <a:ln>
            <a:noFill/>
          </a:ln>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On March 31, 2015,  the U.S. communicated </a:t>
            </a:r>
            <a:r>
              <a:rPr lang="en-US" sz="2400" dirty="0"/>
              <a:t>its </a:t>
            </a:r>
            <a:r>
              <a:rPr lang="en-US" sz="2400" dirty="0" smtClean="0"/>
              <a:t>INDC - as </a:t>
            </a:r>
            <a:r>
              <a:rPr lang="en-US" sz="2400" dirty="0"/>
              <a:t>well as information to facilitate the clarity, </a:t>
            </a:r>
            <a:r>
              <a:rPr lang="en-US" sz="2400" dirty="0" smtClean="0"/>
              <a:t>transparency &amp; understanding </a:t>
            </a:r>
            <a:r>
              <a:rPr lang="en-US" sz="2400" dirty="0"/>
              <a:t>of the </a:t>
            </a:r>
            <a:r>
              <a:rPr lang="en-US" sz="2400" dirty="0" smtClean="0"/>
              <a:t>INDC, to the UNFCCC.</a:t>
            </a:r>
          </a:p>
          <a:p>
            <a:r>
              <a:rPr lang="en-US" sz="2400" dirty="0" smtClean="0"/>
              <a:t>The U.S. INDC </a:t>
            </a:r>
            <a:r>
              <a:rPr lang="en-US" sz="2400" dirty="0"/>
              <a:t>reflects </a:t>
            </a:r>
            <a:r>
              <a:rPr lang="en-US" sz="2400" dirty="0" smtClean="0"/>
              <a:t>an extensive, rigorous interagency planning process to identify and assess opportunities to deliver emission reductions by 2025.</a:t>
            </a:r>
          </a:p>
          <a:p>
            <a:r>
              <a:rPr lang="en-US" sz="2400" dirty="0" smtClean="0"/>
              <a:t>A number </a:t>
            </a:r>
            <a:r>
              <a:rPr lang="en-US" sz="2400" dirty="0"/>
              <a:t>of existing laws, regulations, and other domestically mandatory measures are relevant to the implementation of the </a:t>
            </a:r>
            <a:r>
              <a:rPr lang="en-US" sz="2400" dirty="0" smtClean="0"/>
              <a:t>target.</a:t>
            </a:r>
            <a:endParaRPr lang="en-US" sz="2400" dirty="0"/>
          </a:p>
          <a:p>
            <a:endParaRPr lang="en-US" sz="2200" dirty="0"/>
          </a:p>
        </p:txBody>
      </p:sp>
      <p:sp>
        <p:nvSpPr>
          <p:cNvPr id="2" name="Title 1"/>
          <p:cNvSpPr>
            <a:spLocks noGrp="1"/>
          </p:cNvSpPr>
          <p:nvPr>
            <p:ph type="title"/>
          </p:nvPr>
        </p:nvSpPr>
        <p:spPr>
          <a:xfrm>
            <a:off x="0" y="0"/>
            <a:ext cx="9144000" cy="801285"/>
          </a:xfrm>
        </p:spPr>
        <p:txBody>
          <a:bodyPr>
            <a:noAutofit/>
          </a:bodyPr>
          <a:lstStyle/>
          <a:p>
            <a:pPr algn="ctr"/>
            <a:r>
              <a:rPr lang="en-US" sz="3200" b="1" dirty="0" smtClean="0">
                <a:solidFill>
                  <a:schemeClr val="tx2"/>
                </a:solidFill>
                <a:effectLst>
                  <a:outerShdw blurRad="38100" dist="38100" dir="2700000" algn="tl">
                    <a:srgbClr val="000000">
                      <a:alpha val="43137"/>
                    </a:srgbClr>
                  </a:outerShdw>
                </a:effectLst>
              </a:rPr>
              <a:t>Intended Nationally Determined Contribution </a:t>
            </a:r>
            <a:endParaRPr lang="en-US" sz="3200" b="1" dirty="0">
              <a:solidFill>
                <a:schemeClr val="tx2"/>
              </a:solidFill>
              <a:effectLst>
                <a:outerShdw blurRad="38100" dist="38100" dir="2700000" algn="tl">
                  <a:srgbClr val="000000">
                    <a:alpha val="43137"/>
                  </a:srgbClr>
                </a:outerShdw>
              </a:effectLst>
            </a:endParaRPr>
          </a:p>
        </p:txBody>
      </p:sp>
      <p:sp>
        <p:nvSpPr>
          <p:cNvPr id="3" name="Rectangle 2"/>
          <p:cNvSpPr/>
          <p:nvPr/>
        </p:nvSpPr>
        <p:spPr>
          <a:xfrm>
            <a:off x="4572000" y="6089148"/>
            <a:ext cx="4572000" cy="646331"/>
          </a:xfrm>
          <a:prstGeom prst="rect">
            <a:avLst/>
          </a:prstGeom>
        </p:spPr>
        <p:txBody>
          <a:bodyPr>
            <a:spAutoFit/>
          </a:bodyPr>
          <a:lstStyle/>
          <a:p>
            <a:pPr algn="r"/>
            <a:r>
              <a:rPr lang="en-US" dirty="0">
                <a:solidFill>
                  <a:schemeClr val="bg1"/>
                </a:solidFill>
              </a:rPr>
              <a:t>U.N. Framework Convention on Climate Change (</a:t>
            </a:r>
            <a:r>
              <a:rPr lang="en-US" b="1" dirty="0">
                <a:solidFill>
                  <a:schemeClr val="bg1"/>
                </a:solidFill>
              </a:rPr>
              <a:t>UNFCCC</a:t>
            </a:r>
            <a:r>
              <a:rPr lang="en-US" dirty="0">
                <a:solidFill>
                  <a:schemeClr val="bg1"/>
                </a:solidFill>
              </a:rPr>
              <a:t>) Conference </a:t>
            </a:r>
          </a:p>
        </p:txBody>
      </p:sp>
    </p:spTree>
    <p:extLst>
      <p:ext uri="{BB962C8B-B14F-4D97-AF65-F5344CB8AC3E}">
        <p14:creationId xmlns:p14="http://schemas.microsoft.com/office/powerpoint/2010/main" val="30605459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0" y="1231334"/>
            <a:ext cx="3581779" cy="3618315"/>
          </a:xfrm>
          <a:prstGeom prst="rect">
            <a:avLst/>
          </a:prstGeom>
          <a:noFill/>
          <a:ln>
            <a:noFill/>
          </a:ln>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Economic Prosperity Requires Low Cost Energy</a:t>
            </a:r>
          </a:p>
          <a:p>
            <a:r>
              <a:rPr lang="en-US" sz="2400" dirty="0" smtClean="0"/>
              <a:t>Energy Security Requires Abundant Domestic Resources</a:t>
            </a:r>
          </a:p>
          <a:p>
            <a:r>
              <a:rPr lang="en-US" sz="2400" dirty="0" smtClean="0"/>
              <a:t>Low Carbon Economy Requires Reduction of Greenhouses Gases</a:t>
            </a:r>
            <a:endParaRPr lang="en-US" sz="2400" dirty="0"/>
          </a:p>
          <a:p>
            <a:endParaRPr lang="en-US" sz="2200" dirty="0"/>
          </a:p>
        </p:txBody>
      </p:sp>
      <p:sp>
        <p:nvSpPr>
          <p:cNvPr id="2" name="Title 1"/>
          <p:cNvSpPr>
            <a:spLocks noGrp="1"/>
          </p:cNvSpPr>
          <p:nvPr>
            <p:ph type="title"/>
          </p:nvPr>
        </p:nvSpPr>
        <p:spPr>
          <a:xfrm>
            <a:off x="0" y="0"/>
            <a:ext cx="9144000" cy="801285"/>
          </a:xfrm>
        </p:spPr>
        <p:txBody>
          <a:bodyPr>
            <a:noAutofit/>
          </a:bodyPr>
          <a:lstStyle/>
          <a:p>
            <a:pPr algn="ctr"/>
            <a:r>
              <a:rPr lang="en-US" sz="3200" b="1" dirty="0" smtClean="0">
                <a:solidFill>
                  <a:schemeClr val="tx2"/>
                </a:solidFill>
                <a:effectLst>
                  <a:outerShdw blurRad="38100" dist="38100" dir="2700000" algn="tl">
                    <a:srgbClr val="000000">
                      <a:alpha val="43137"/>
                    </a:srgbClr>
                  </a:outerShdw>
                </a:effectLst>
              </a:rPr>
              <a:t>Quadrennial Technology Review</a:t>
            </a:r>
            <a:endParaRPr lang="en-US" sz="3200" dirty="0">
              <a:solidFill>
                <a:schemeClr val="tx2"/>
              </a:solidFill>
              <a:effectLst>
                <a:outerShdw blurRad="38100" dist="38100" dir="2700000" algn="tl">
                  <a:srgbClr val="000000">
                    <a:alpha val="43137"/>
                  </a:srgbClr>
                </a:outerShdw>
              </a:effectLst>
            </a:endParaRPr>
          </a:p>
        </p:txBody>
      </p:sp>
      <p:sp>
        <p:nvSpPr>
          <p:cNvPr id="3" name="Rectangle 2"/>
          <p:cNvSpPr/>
          <p:nvPr/>
        </p:nvSpPr>
        <p:spPr>
          <a:xfrm>
            <a:off x="4572000" y="6089148"/>
            <a:ext cx="4572000" cy="646331"/>
          </a:xfrm>
          <a:prstGeom prst="rect">
            <a:avLst/>
          </a:prstGeom>
        </p:spPr>
        <p:txBody>
          <a:bodyPr>
            <a:spAutoFit/>
          </a:bodyPr>
          <a:lstStyle/>
          <a:p>
            <a:pPr algn="r"/>
            <a:r>
              <a:rPr lang="en-US" dirty="0">
                <a:solidFill>
                  <a:schemeClr val="bg1"/>
                </a:solidFill>
              </a:rPr>
              <a:t>http://energy.gov/sites/prod/files/2015/09/f26/Quadrennial-Technology-Review-2015_0.pdf </a:t>
            </a:r>
          </a:p>
        </p:txBody>
      </p:sp>
      <p:pic>
        <p:nvPicPr>
          <p:cNvPr id="5" name="Picture 2" descr="Advancing Clean Electric Power Technolog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37320"/>
            <a:ext cx="4733979" cy="219456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Enabling Modernization of the Electric Power 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2502" y="2057400"/>
            <a:ext cx="4733979" cy="219456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Advancing Systems and Technologies to Produce Cleaner Fue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571788"/>
            <a:ext cx="4733981" cy="219456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childTnLst>
                                </p:cTn>
                              </p:par>
                            </p:childTnLst>
                          </p:cTn>
                        </p:par>
                        <p:par>
                          <p:cTn id="8" fill="hold">
                            <p:stCondLst>
                              <p:cond delay="2500"/>
                            </p:stCondLst>
                            <p:childTnLst>
                              <p:par>
                                <p:cTn id="9" presetID="10" presetClass="entr" presetSubtype="0" fill="hold" nodeType="afterEffect">
                                  <p:stCondLst>
                                    <p:cond delay="1000"/>
                                  </p:stCondLst>
                                  <p:childTnLst>
                                    <p:set>
                                      <p:cBhvr>
                                        <p:cTn id="10" dur="1" fill="hold">
                                          <p:stCondLst>
                                            <p:cond delay="0"/>
                                          </p:stCondLst>
                                        </p:cTn>
                                        <p:tgtEl>
                                          <p:spTgt spid="1030"/>
                                        </p:tgtEl>
                                        <p:attrNameLst>
                                          <p:attrName>style.visibility</p:attrName>
                                        </p:attrNameLst>
                                      </p:cBhvr>
                                      <p:to>
                                        <p:strVal val="visible"/>
                                      </p:to>
                                    </p:set>
                                    <p:animEffect transition="in" filter="fade">
                                      <p:cBhvr>
                                        <p:cTn id="11"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752" y="0"/>
            <a:ext cx="8229600" cy="1084363"/>
          </a:xfrm>
        </p:spPr>
        <p:txBody>
          <a:bodyPr>
            <a:normAutofit/>
          </a:bodyPr>
          <a:lstStyle/>
          <a:p>
            <a:pPr algn="ctr"/>
            <a:r>
              <a:rPr lang="en-US" b="1" dirty="0" smtClean="0">
                <a:solidFill>
                  <a:schemeClr val="tx2"/>
                </a:solidFill>
                <a:effectLst>
                  <a:outerShdw blurRad="38100" dist="38100" dir="2700000" algn="tl">
                    <a:srgbClr val="000000">
                      <a:alpha val="43137"/>
                    </a:srgbClr>
                  </a:outerShdw>
                </a:effectLst>
              </a:rPr>
              <a:t>2025 Target</a:t>
            </a:r>
            <a:endParaRPr lang="en-US" b="1" dirty="0">
              <a:solidFill>
                <a:schemeClr val="tx2"/>
              </a:solidFill>
              <a:effectLst>
                <a:outerShdw blurRad="38100" dist="38100" dir="2700000" algn="tl">
                  <a:srgbClr val="000000">
                    <a:alpha val="43137"/>
                  </a:srgbClr>
                </a:outerShdw>
              </a:effectLst>
            </a:endParaRPr>
          </a:p>
        </p:txBody>
      </p:sp>
      <p:sp>
        <p:nvSpPr>
          <p:cNvPr id="7" name="Rectangle 6"/>
          <p:cNvSpPr/>
          <p:nvPr/>
        </p:nvSpPr>
        <p:spPr>
          <a:xfrm>
            <a:off x="200152" y="4914208"/>
            <a:ext cx="8753348" cy="1077218"/>
          </a:xfrm>
          <a:prstGeom prst="rect">
            <a:avLst/>
          </a:prstGeom>
        </p:spPr>
        <p:txBody>
          <a:bodyPr wrap="square">
            <a:spAutoFit/>
          </a:bodyPr>
          <a:lstStyle/>
          <a:p>
            <a:pPr marL="285750" indent="-285750">
              <a:buFont typeface="Arial" panose="020B0604020202020204" pitchFamily="34" charset="0"/>
              <a:buChar char="•"/>
            </a:pPr>
            <a:r>
              <a:rPr lang="en-US" sz="1600" b="1" dirty="0" smtClean="0">
                <a:solidFill>
                  <a:prstClr val="black"/>
                </a:solidFill>
              </a:rPr>
              <a:t>Our target is a 26-28% reduction </a:t>
            </a:r>
            <a:r>
              <a:rPr lang="en-US" sz="1600" b="1" dirty="0">
                <a:solidFill>
                  <a:prstClr val="black"/>
                </a:solidFill>
              </a:rPr>
              <a:t>below 2005 levels </a:t>
            </a:r>
            <a:r>
              <a:rPr lang="en-US" sz="1600" b="1" dirty="0" smtClean="0">
                <a:solidFill>
                  <a:prstClr val="black"/>
                </a:solidFill>
              </a:rPr>
              <a:t>in 2025, making best efforts to achieve a 28% reduction.</a:t>
            </a:r>
            <a:endParaRPr lang="en-US" sz="1600" b="1" dirty="0">
              <a:solidFill>
                <a:prstClr val="black"/>
              </a:solidFill>
            </a:endParaRPr>
          </a:p>
          <a:p>
            <a:pPr marL="285750" indent="-285750">
              <a:buFont typeface="Arial" panose="020B0604020202020204" pitchFamily="34" charset="0"/>
              <a:buChar char="•"/>
            </a:pPr>
            <a:r>
              <a:rPr lang="en-US" sz="1600" dirty="0" smtClean="0">
                <a:solidFill>
                  <a:prstClr val="black"/>
                </a:solidFill>
              </a:rPr>
              <a:t>This </a:t>
            </a:r>
            <a:r>
              <a:rPr lang="en-US" sz="1600" dirty="0">
                <a:solidFill>
                  <a:prstClr val="black"/>
                </a:solidFill>
              </a:rPr>
              <a:t>goal is </a:t>
            </a:r>
            <a:r>
              <a:rPr lang="en-US" sz="1600" dirty="0" smtClean="0">
                <a:solidFill>
                  <a:prstClr val="black"/>
                </a:solidFill>
              </a:rPr>
              <a:t>ambitious </a:t>
            </a:r>
            <a:r>
              <a:rPr lang="en-US" sz="1600" dirty="0">
                <a:solidFill>
                  <a:prstClr val="black"/>
                </a:solidFill>
              </a:rPr>
              <a:t>and achievable, grounded in an intensive analysis of what can be done under existing </a:t>
            </a:r>
            <a:r>
              <a:rPr lang="en-US" sz="1600" dirty="0" smtClean="0">
                <a:solidFill>
                  <a:prstClr val="black"/>
                </a:solidFill>
              </a:rPr>
              <a:t>law</a:t>
            </a:r>
          </a:p>
        </p:txBody>
      </p:sp>
      <p:pic>
        <p:nvPicPr>
          <p:cNvPr id="1026" name="Picture 2" descr="C:\Users\artusiocf\AppData\Local\Microsoft\Windows\Temporary Internet Files\Content.Outlook\URWOW6L2\emmissionchange_052615_gener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13" y="947908"/>
            <a:ext cx="7675626" cy="383781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5857903" y="6248400"/>
            <a:ext cx="3273397" cy="369332"/>
          </a:xfrm>
          <a:prstGeom prst="rect">
            <a:avLst/>
          </a:prstGeom>
        </p:spPr>
        <p:txBody>
          <a:bodyPr wrap="none">
            <a:spAutoFit/>
          </a:bodyPr>
          <a:lstStyle/>
          <a:p>
            <a:r>
              <a:rPr lang="en-US" dirty="0">
                <a:solidFill>
                  <a:schemeClr val="bg1"/>
                </a:solidFill>
              </a:rPr>
              <a:t>Source: US EPA GHG Inventory </a:t>
            </a:r>
          </a:p>
        </p:txBody>
      </p:sp>
    </p:spTree>
    <p:extLst>
      <p:ext uri="{BB962C8B-B14F-4D97-AF65-F5344CB8AC3E}">
        <p14:creationId xmlns:p14="http://schemas.microsoft.com/office/powerpoint/2010/main" val="1731012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noAutofit/>
          </a:bodyPr>
          <a:lstStyle/>
          <a:p>
            <a:pPr algn="ctr"/>
            <a:r>
              <a:rPr lang="en-US" sz="3200" b="1" dirty="0" smtClean="0">
                <a:solidFill>
                  <a:schemeClr val="tx2"/>
                </a:solidFill>
                <a:effectLst>
                  <a:outerShdw blurRad="38100" dist="38100" dir="2700000" algn="tl">
                    <a:srgbClr val="000000">
                      <a:alpha val="43137"/>
                    </a:srgbClr>
                  </a:outerShdw>
                </a:effectLst>
              </a:rPr>
              <a:t>US Clean Power Plan</a:t>
            </a:r>
            <a:endParaRPr lang="en-US" sz="3200" dirty="0">
              <a:solidFill>
                <a:schemeClr val="tx2"/>
              </a:solidFill>
            </a:endParaRPr>
          </a:p>
        </p:txBody>
      </p:sp>
      <p:sp>
        <p:nvSpPr>
          <p:cNvPr id="4" name="Rectangle 6"/>
          <p:cNvSpPr>
            <a:spLocks noChangeArrowheads="1"/>
          </p:cNvSpPr>
          <p:nvPr/>
        </p:nvSpPr>
        <p:spPr bwMode="auto">
          <a:xfrm>
            <a:off x="76200" y="914400"/>
            <a:ext cx="8915400" cy="4419600"/>
          </a:xfrm>
          <a:prstGeom prst="rect">
            <a:avLst/>
          </a:prstGeom>
          <a:noFill/>
          <a:ln w="9525">
            <a:noFill/>
            <a:miter lim="800000"/>
            <a:headEnd/>
            <a:tailEnd/>
          </a:ln>
        </p:spPr>
        <p:txBody>
          <a:bodyPr lIns="92075" tIns="46038" rIns="92075" bIns="46038"/>
          <a:lstStyle/>
          <a:p>
            <a:pPr marL="342900" indent="-342900" eaLnBrk="0" hangingPunct="0">
              <a:spcBef>
                <a:spcPts val="200"/>
              </a:spcBef>
              <a:spcAft>
                <a:spcPts val="200"/>
              </a:spcAft>
              <a:buClr>
                <a:srgbClr val="000000"/>
              </a:buClr>
              <a:buSzPct val="120000"/>
              <a:buFont typeface="Wingdings" pitchFamily="2" charset="2"/>
              <a:buChar char="S"/>
              <a:defRPr/>
            </a:pPr>
            <a:r>
              <a:rPr lang="en-US" sz="2800" dirty="0"/>
              <a:t>Implementation of the Clean Power Plan (CPP</a:t>
            </a:r>
            <a:r>
              <a:rPr lang="en-US" sz="2800" dirty="0" smtClean="0"/>
              <a:t>)</a:t>
            </a:r>
          </a:p>
          <a:p>
            <a:pPr marL="1139825" lvl="1" indent="-285750" eaLnBrk="0" hangingPunct="0">
              <a:spcBef>
                <a:spcPts val="200"/>
              </a:spcBef>
              <a:spcAft>
                <a:spcPts val="200"/>
              </a:spcAft>
              <a:buClr>
                <a:srgbClr val="FF3300"/>
              </a:buClr>
              <a:buSzPct val="120000"/>
              <a:buFont typeface="Wingdings 2" pitchFamily="18" charset="2"/>
              <a:buChar char="ð"/>
              <a:defRPr/>
            </a:pPr>
            <a:r>
              <a:rPr kumimoji="1" lang="en-US" dirty="0" smtClean="0">
                <a:latin typeface="Arial" panose="020B0604020202020204" pitchFamily="34" charset="0"/>
                <a:cs typeface="Arial" panose="020B0604020202020204" pitchFamily="34" charset="0"/>
              </a:rPr>
              <a:t>Reduction of CO2 Emissions to 1,550 million metric tons (MMT) in 2040, substantially below 2005 (2,416 MMT) and 2015 (1,891 MMT)</a:t>
            </a:r>
          </a:p>
          <a:p>
            <a:pPr marL="1139825" lvl="1" indent="-285750" eaLnBrk="0" hangingPunct="0">
              <a:spcBef>
                <a:spcPts val="200"/>
              </a:spcBef>
              <a:spcAft>
                <a:spcPts val="200"/>
              </a:spcAft>
              <a:buClr>
                <a:srgbClr val="FF3300"/>
              </a:buClr>
              <a:buSzPct val="120000"/>
              <a:buFont typeface="Wingdings 2" pitchFamily="18" charset="2"/>
              <a:buChar char="ð"/>
              <a:defRPr/>
            </a:pPr>
            <a:r>
              <a:rPr kumimoji="1" lang="en-US" dirty="0" smtClean="0">
                <a:latin typeface="Arial" panose="020B0604020202020204" pitchFamily="34" charset="0"/>
                <a:cs typeface="Arial" panose="020B0604020202020204" pitchFamily="34" charset="0"/>
              </a:rPr>
              <a:t>Coal’s share of total generation 18% in 2040 from 50% in 2005 and 33% in 2015.</a:t>
            </a:r>
          </a:p>
          <a:p>
            <a:pPr marL="342900" indent="-342900" eaLnBrk="0" hangingPunct="0">
              <a:spcBef>
                <a:spcPts val="200"/>
              </a:spcBef>
              <a:spcAft>
                <a:spcPts val="200"/>
              </a:spcAft>
              <a:buClr>
                <a:srgbClr val="000000"/>
              </a:buClr>
              <a:buSzPct val="120000"/>
              <a:buFont typeface="Wingdings" pitchFamily="2" charset="2"/>
              <a:buChar char="S"/>
              <a:defRPr/>
            </a:pPr>
            <a:r>
              <a:rPr kumimoji="1" lang="en-US" sz="2800" dirty="0" smtClean="0">
                <a:latin typeface="Arial" panose="020B0604020202020204" pitchFamily="34" charset="0"/>
                <a:cs typeface="Arial" panose="020B0604020202020204" pitchFamily="34" charset="0"/>
              </a:rPr>
              <a:t>Even without CCP, Electricity CO2 emissions will be well below 2005 levels</a:t>
            </a:r>
            <a:endParaRPr kumimoji="1" lang="en-US" sz="2800" dirty="0">
              <a:latin typeface="Arial" panose="020B0604020202020204" pitchFamily="34" charset="0"/>
              <a:cs typeface="Arial" panose="020B0604020202020204" pitchFamily="34" charset="0"/>
            </a:endParaRPr>
          </a:p>
          <a:p>
            <a:pPr marL="1139825" lvl="1" indent="-285750" eaLnBrk="0" hangingPunct="0">
              <a:spcBef>
                <a:spcPts val="200"/>
              </a:spcBef>
              <a:spcAft>
                <a:spcPts val="200"/>
              </a:spcAft>
              <a:buClr>
                <a:srgbClr val="FF3300"/>
              </a:buClr>
              <a:buSzPct val="120000"/>
              <a:buFont typeface="Wingdings 2" pitchFamily="18" charset="2"/>
              <a:buChar char="ð"/>
              <a:defRPr/>
            </a:pPr>
            <a:r>
              <a:rPr kumimoji="1" lang="en-US" dirty="0" smtClean="0">
                <a:latin typeface="Arial" panose="020B0604020202020204" pitchFamily="34" charset="0"/>
                <a:cs typeface="Arial" panose="020B0604020202020204" pitchFamily="34" charset="0"/>
              </a:rPr>
              <a:t>2016 Forecast: 1</a:t>
            </a:r>
            <a:r>
              <a:rPr kumimoji="1" lang="en-US" baseline="30000" dirty="0" smtClean="0">
                <a:latin typeface="Arial" panose="020B0604020202020204" pitchFamily="34" charset="0"/>
                <a:cs typeface="Arial" panose="020B0604020202020204" pitchFamily="34" charset="0"/>
              </a:rPr>
              <a:t>st</a:t>
            </a:r>
            <a:r>
              <a:rPr kumimoji="1" lang="en-US" dirty="0" smtClean="0">
                <a:latin typeface="Arial" panose="020B0604020202020204" pitchFamily="34" charset="0"/>
                <a:cs typeface="Arial" panose="020B0604020202020204" pitchFamily="34" charset="0"/>
              </a:rPr>
              <a:t> year natural gas-fired electricity generation exceeds coal generation in the US on an annual basis.</a:t>
            </a:r>
            <a:endParaRPr kumimoji="1" lang="en-US" dirty="0">
              <a:latin typeface="Arial" panose="020B0604020202020204" pitchFamily="34" charset="0"/>
              <a:cs typeface="Arial" panose="020B0604020202020204" pitchFamily="34" charset="0"/>
            </a:endParaRPr>
          </a:p>
          <a:p>
            <a:pPr marL="1139825" lvl="1" indent="-285750" eaLnBrk="0" hangingPunct="0">
              <a:spcBef>
                <a:spcPts val="200"/>
              </a:spcBef>
              <a:spcAft>
                <a:spcPts val="200"/>
              </a:spcAft>
              <a:buClr>
                <a:srgbClr val="FF3300"/>
              </a:buClr>
              <a:buSzPct val="120000"/>
              <a:buFont typeface="Wingdings 2" pitchFamily="18" charset="2"/>
              <a:buChar char="ð"/>
              <a:defRPr/>
            </a:pPr>
            <a:r>
              <a:rPr kumimoji="1" lang="en-US" dirty="0" smtClean="0">
                <a:latin typeface="Arial" panose="020B0604020202020204" pitchFamily="34" charset="0"/>
                <a:cs typeface="Arial" panose="020B0604020202020204" pitchFamily="34" charset="0"/>
              </a:rPr>
              <a:t>Natural gas distribution system is changing at a rate not seen since WW II</a:t>
            </a:r>
          </a:p>
          <a:p>
            <a:pPr marL="1139825" lvl="1" indent="-285750" eaLnBrk="0" hangingPunct="0">
              <a:spcBef>
                <a:spcPts val="200"/>
              </a:spcBef>
              <a:spcAft>
                <a:spcPts val="200"/>
              </a:spcAft>
              <a:buClr>
                <a:srgbClr val="FF3300"/>
              </a:buClr>
              <a:buSzPct val="120000"/>
              <a:buFont typeface="Wingdings 2" pitchFamily="18" charset="2"/>
              <a:buChar char="ð"/>
              <a:defRPr/>
            </a:pPr>
            <a:r>
              <a:rPr kumimoji="1" lang="en-US" dirty="0" smtClean="0">
                <a:latin typeface="Arial" panose="020B0604020202020204" pitchFamily="34" charset="0"/>
                <a:cs typeface="Arial" panose="020B0604020202020204" pitchFamily="34" charset="0"/>
              </a:rPr>
              <a:t>Electric grid is changing at an unprecedented pace</a:t>
            </a:r>
          </a:p>
          <a:p>
            <a:pPr marL="854075" lvl="1" eaLnBrk="0" hangingPunct="0">
              <a:spcBef>
                <a:spcPts val="200"/>
              </a:spcBef>
              <a:spcAft>
                <a:spcPts val="200"/>
              </a:spcAft>
              <a:buClr>
                <a:srgbClr val="FF3300"/>
              </a:buClr>
              <a:buSzPct val="120000"/>
              <a:defRPr/>
            </a:pPr>
            <a:endParaRPr kumimoji="1" lang="en-US" dirty="0">
              <a:latin typeface="Arial" panose="020B0604020202020204" pitchFamily="34" charset="0"/>
              <a:cs typeface="Arial" panose="020B0604020202020204" pitchFamily="34" charset="0"/>
            </a:endParaRPr>
          </a:p>
          <a:p>
            <a:r>
              <a:rPr lang="en-US" sz="2400" dirty="0" smtClean="0">
                <a:latin typeface="+mj-lt"/>
              </a:rPr>
              <a:t>Even </a:t>
            </a:r>
            <a:r>
              <a:rPr lang="en-US" sz="2400" dirty="0">
                <a:latin typeface="+mj-lt"/>
              </a:rPr>
              <a:t>without the CPP, electricity-related CO2 emissions remain well below their 2005 </a:t>
            </a:r>
            <a:r>
              <a:rPr lang="en-US" sz="2400" dirty="0" smtClean="0">
                <a:latin typeface="+mj-lt"/>
              </a:rPr>
              <a:t>level.</a:t>
            </a:r>
            <a:endParaRPr kumimoji="1" lang="en-US" sz="2400" dirty="0">
              <a:latin typeface="+mj-lt"/>
              <a:cs typeface="Arial" panose="020B0604020202020204" pitchFamily="34" charset="0"/>
            </a:endParaRPr>
          </a:p>
          <a:p>
            <a:pPr marL="1597025" lvl="2" indent="-285750" eaLnBrk="0" hangingPunct="0">
              <a:spcBef>
                <a:spcPts val="200"/>
              </a:spcBef>
              <a:spcAft>
                <a:spcPts val="200"/>
              </a:spcAft>
              <a:buClr>
                <a:srgbClr val="FF3300"/>
              </a:buClr>
              <a:buSzPct val="120000"/>
              <a:defRPr/>
            </a:pPr>
            <a:endParaRPr kumimoji="1"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3987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32" y="0"/>
            <a:ext cx="9172832" cy="1143000"/>
          </a:xfrm>
        </p:spPr>
        <p:txBody>
          <a:bodyPr>
            <a:normAutofit fontScale="90000"/>
          </a:bodyPr>
          <a:lstStyle/>
          <a:p>
            <a:pPr algn="ctr"/>
            <a:r>
              <a:rPr lang="en-US" b="1" dirty="0" smtClean="0">
                <a:solidFill>
                  <a:schemeClr val="tx2"/>
                </a:solidFill>
                <a:effectLst>
                  <a:outerShdw blurRad="38100" dist="38100" dir="2700000" algn="tl">
                    <a:srgbClr val="000000">
                      <a:alpha val="43137"/>
                    </a:srgbClr>
                  </a:outerShdw>
                </a:effectLst>
              </a:rPr>
              <a:t>Need to Address Non-Electric Sector</a:t>
            </a:r>
            <a:endParaRPr lang="en-US" b="1" dirty="0">
              <a:solidFill>
                <a:schemeClr val="tx2"/>
              </a:solidFill>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2"/>
          <a:srcRect l="-992"/>
          <a:stretch/>
        </p:blipFill>
        <p:spPr>
          <a:xfrm>
            <a:off x="990600" y="1828800"/>
            <a:ext cx="7545892" cy="3657600"/>
          </a:xfrm>
          <a:prstGeom prst="rect">
            <a:avLst/>
          </a:prstGeom>
          <a:ln>
            <a:noFill/>
          </a:ln>
        </p:spPr>
      </p:pic>
      <p:pic>
        <p:nvPicPr>
          <p:cNvPr id="4" name="Picture 3"/>
          <p:cNvPicPr>
            <a:picLocks noChangeAspect="1"/>
          </p:cNvPicPr>
          <p:nvPr/>
        </p:nvPicPr>
        <p:blipFill>
          <a:blip r:embed="rId3"/>
          <a:stretch>
            <a:fillRect/>
          </a:stretch>
        </p:blipFill>
        <p:spPr>
          <a:xfrm>
            <a:off x="1191547" y="1828800"/>
            <a:ext cx="7344945" cy="3657600"/>
          </a:xfrm>
          <a:prstGeom prst="rect">
            <a:avLst/>
          </a:prstGeom>
          <a:ln>
            <a:noFill/>
          </a:ln>
        </p:spPr>
      </p:pic>
      <p:sp>
        <p:nvSpPr>
          <p:cNvPr id="5" name="Rectangle 4"/>
          <p:cNvSpPr/>
          <p:nvPr/>
        </p:nvSpPr>
        <p:spPr>
          <a:xfrm>
            <a:off x="4572000" y="6207211"/>
            <a:ext cx="4572000" cy="530915"/>
          </a:xfrm>
          <a:prstGeom prst="rect">
            <a:avLst/>
          </a:prstGeom>
        </p:spPr>
        <p:txBody>
          <a:bodyPr>
            <a:spAutoFit/>
          </a:bodyPr>
          <a:lstStyle/>
          <a:p>
            <a:pPr algn="r"/>
            <a:endParaRPr lang="en-US" sz="1050" dirty="0">
              <a:solidFill>
                <a:srgbClr val="000000"/>
              </a:solidFill>
              <a:latin typeface="Arial" panose="020B0604020202020204" pitchFamily="34" charset="0"/>
            </a:endParaRPr>
          </a:p>
          <a:p>
            <a:pPr algn="r"/>
            <a:r>
              <a:rPr lang="en-US" sz="1050" dirty="0">
                <a:solidFill>
                  <a:schemeClr val="bg1"/>
                </a:solidFill>
              </a:rPr>
              <a:t> </a:t>
            </a:r>
            <a:r>
              <a:rPr lang="en-US" dirty="0">
                <a:solidFill>
                  <a:schemeClr val="bg1"/>
                </a:solidFill>
              </a:rPr>
              <a:t>Mike Howard </a:t>
            </a:r>
            <a:r>
              <a:rPr lang="en-US" dirty="0" smtClean="0">
                <a:solidFill>
                  <a:schemeClr val="bg1"/>
                </a:solidFill>
              </a:rPr>
              <a:t>, EPRI , August </a:t>
            </a:r>
            <a:r>
              <a:rPr lang="en-US" dirty="0">
                <a:solidFill>
                  <a:schemeClr val="bg1"/>
                </a:solidFill>
              </a:rPr>
              <a:t>1, 2016</a:t>
            </a:r>
          </a:p>
        </p:txBody>
      </p:sp>
    </p:spTree>
    <p:extLst>
      <p:ext uri="{BB962C8B-B14F-4D97-AF65-F5344CB8AC3E}">
        <p14:creationId xmlns:p14="http://schemas.microsoft.com/office/powerpoint/2010/main" val="121549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92"/>
            <a:ext cx="9144000" cy="627857"/>
          </a:xfrm>
        </p:spPr>
        <p:txBody>
          <a:bodyPr>
            <a:normAutofit fontScale="90000"/>
          </a:bodyPr>
          <a:lstStyle/>
          <a:p>
            <a:pPr algn="ctr"/>
            <a:r>
              <a:rPr lang="en-US" sz="3600" b="1" dirty="0" smtClean="0">
                <a:solidFill>
                  <a:schemeClr val="tx2"/>
                </a:solidFill>
                <a:effectLst>
                  <a:outerShdw blurRad="38100" dist="38100" dir="2700000" algn="tl">
                    <a:srgbClr val="000000">
                      <a:alpha val="43137"/>
                    </a:srgbClr>
                  </a:outerShdw>
                </a:effectLst>
              </a:rPr>
              <a:t>Pathways </a:t>
            </a:r>
            <a:r>
              <a:rPr lang="en-US" sz="3600" b="1" dirty="0">
                <a:solidFill>
                  <a:schemeClr val="tx2"/>
                </a:solidFill>
                <a:effectLst>
                  <a:outerShdw blurRad="38100" dist="38100" dir="2700000" algn="tl">
                    <a:srgbClr val="000000">
                      <a:alpha val="43137"/>
                    </a:srgbClr>
                  </a:outerShdw>
                </a:effectLst>
              </a:rPr>
              <a:t>to Producing Cleaner Energy </a:t>
            </a:r>
            <a:endParaRPr lang="en-US" sz="3600" dirty="0">
              <a:solidFill>
                <a:schemeClr val="tx2"/>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5547587" y="705241"/>
            <a:ext cx="1896300" cy="2260500"/>
          </a:xfrm>
          <a:prstGeom prst="rect">
            <a:avLst/>
          </a:prstGeom>
          <a:ln>
            <a:solidFill>
              <a:schemeClr val="tx1"/>
            </a:solidFill>
          </a:ln>
          <a:effectLst>
            <a:outerShdw blurRad="292100" dist="139700" dir="2700000" algn="tl" rotWithShape="0">
              <a:srgbClr val="333333">
                <a:alpha val="65000"/>
              </a:srgbClr>
            </a:outerShdw>
          </a:effectLst>
        </p:spPr>
      </p:pic>
      <p:pic>
        <p:nvPicPr>
          <p:cNvPr id="4100" name="Picture 4" descr="File:SoSie+SoSchiff Ansich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9937" y="3325329"/>
            <a:ext cx="2850543" cy="214237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http://www.euanmearns.com/wp-content/uploads/2016/06/infographic_highaltitudewin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3439051"/>
            <a:ext cx="2743200" cy="20574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http://www.euanmearns.com/wp-content/uploads/2016/06/altaero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341" y="3028560"/>
            <a:ext cx="1501318" cy="97117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6" name="Picture 10" descr="http://www.power-technology.com/uploads/newsarticle/705364/images/144134/large/4.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377" y="671707"/>
            <a:ext cx="1364044" cy="1909662"/>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8" name="Picture 12" descr="The Pembroke power st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3102" y="790545"/>
            <a:ext cx="2964370" cy="172347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descr="https://www.researchgate.net/profile/Mike_Perry3/publication/262417200/figure/fig2/AS:296826969313281@1447780472746/Fig-2-Regenesys-polysulfide-flow-battery-installation-Photo-from-wwwregenesyscom.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63055" y="2912150"/>
            <a:ext cx="3116770" cy="185121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7794" y="5098375"/>
            <a:ext cx="2039982" cy="369332"/>
          </a:xfrm>
          <a:prstGeom prst="rect">
            <a:avLst/>
          </a:prstGeom>
          <a:noFill/>
        </p:spPr>
        <p:txBody>
          <a:bodyPr wrap="none" rtlCol="0">
            <a:spAutoFit/>
          </a:bodyPr>
          <a:lstStyle/>
          <a:p>
            <a:r>
              <a:rPr lang="en-US" dirty="0" smtClean="0"/>
              <a:t>Large Scale Storage</a:t>
            </a:r>
            <a:endParaRPr lang="en-US" dirty="0"/>
          </a:p>
        </p:txBody>
      </p:sp>
      <p:sp>
        <p:nvSpPr>
          <p:cNvPr id="5" name="Rectangle 4"/>
          <p:cNvSpPr/>
          <p:nvPr/>
        </p:nvSpPr>
        <p:spPr>
          <a:xfrm>
            <a:off x="5955111" y="5516070"/>
            <a:ext cx="2589170" cy="369332"/>
          </a:xfrm>
          <a:prstGeom prst="rect">
            <a:avLst/>
          </a:prstGeom>
        </p:spPr>
        <p:txBody>
          <a:bodyPr wrap="none">
            <a:spAutoFit/>
          </a:bodyPr>
          <a:lstStyle/>
          <a:p>
            <a:r>
              <a:rPr lang="en-US" dirty="0"/>
              <a:t>Gen III Photovoltaic (PV)</a:t>
            </a:r>
          </a:p>
        </p:txBody>
      </p:sp>
      <p:sp>
        <p:nvSpPr>
          <p:cNvPr id="6" name="Rectangle 5"/>
          <p:cNvSpPr/>
          <p:nvPr/>
        </p:nvSpPr>
        <p:spPr>
          <a:xfrm>
            <a:off x="7414271" y="1280254"/>
            <a:ext cx="1577330" cy="923330"/>
          </a:xfrm>
          <a:prstGeom prst="rect">
            <a:avLst/>
          </a:prstGeom>
        </p:spPr>
        <p:txBody>
          <a:bodyPr wrap="square">
            <a:spAutoFit/>
          </a:bodyPr>
          <a:lstStyle/>
          <a:p>
            <a:r>
              <a:rPr lang="en-US" dirty="0"/>
              <a:t>Carbon Capture and Sequestration</a:t>
            </a:r>
          </a:p>
        </p:txBody>
      </p:sp>
      <p:sp>
        <p:nvSpPr>
          <p:cNvPr id="7" name="Rectangle 6"/>
          <p:cNvSpPr/>
          <p:nvPr/>
        </p:nvSpPr>
        <p:spPr>
          <a:xfrm>
            <a:off x="576504" y="5547990"/>
            <a:ext cx="2037161" cy="369332"/>
          </a:xfrm>
          <a:prstGeom prst="rect">
            <a:avLst/>
          </a:prstGeom>
        </p:spPr>
        <p:txBody>
          <a:bodyPr wrap="none">
            <a:spAutoFit/>
          </a:bodyPr>
          <a:lstStyle/>
          <a:p>
            <a:pPr lvl="0">
              <a:defRPr/>
            </a:pPr>
            <a:r>
              <a:rPr lang="en-US" dirty="0"/>
              <a:t>High-Altitude Wind</a:t>
            </a:r>
          </a:p>
        </p:txBody>
      </p:sp>
      <p:sp>
        <p:nvSpPr>
          <p:cNvPr id="8" name="Rectangle 7"/>
          <p:cNvSpPr/>
          <p:nvPr/>
        </p:nvSpPr>
        <p:spPr>
          <a:xfrm>
            <a:off x="12167" y="2627597"/>
            <a:ext cx="2296463" cy="369332"/>
          </a:xfrm>
          <a:prstGeom prst="rect">
            <a:avLst/>
          </a:prstGeom>
        </p:spPr>
        <p:txBody>
          <a:bodyPr wrap="none">
            <a:spAutoFit/>
          </a:bodyPr>
          <a:lstStyle/>
          <a:p>
            <a:r>
              <a:rPr lang="en-US" dirty="0"/>
              <a:t>Generation IV Nuclear</a:t>
            </a:r>
          </a:p>
        </p:txBody>
      </p:sp>
      <p:sp>
        <p:nvSpPr>
          <p:cNvPr id="9" name="Rectangle 8"/>
          <p:cNvSpPr/>
          <p:nvPr/>
        </p:nvSpPr>
        <p:spPr>
          <a:xfrm>
            <a:off x="2482652" y="2565555"/>
            <a:ext cx="2424703" cy="369332"/>
          </a:xfrm>
          <a:prstGeom prst="rect">
            <a:avLst/>
          </a:prstGeom>
        </p:spPr>
        <p:txBody>
          <a:bodyPr wrap="none">
            <a:spAutoFit/>
          </a:bodyPr>
          <a:lstStyle/>
          <a:p>
            <a:r>
              <a:rPr lang="en-US" dirty="0" smtClean="0"/>
              <a:t>CCGT Gas-Fired Power</a:t>
            </a:r>
            <a:endParaRPr lang="en-US" dirty="0"/>
          </a:p>
        </p:txBody>
      </p:sp>
    </p:spTree>
    <p:extLst>
      <p:ext uri="{BB962C8B-B14F-4D97-AF65-F5344CB8AC3E}">
        <p14:creationId xmlns:p14="http://schemas.microsoft.com/office/powerpoint/2010/main" val="2790344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0" y="0"/>
            <a:ext cx="91440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ctr"/>
            <a:r>
              <a:rPr lang="en-US" b="1" dirty="0" smtClean="0">
                <a:solidFill>
                  <a:schemeClr val="tx2"/>
                </a:solidFill>
                <a:effectLst>
                  <a:outerShdw blurRad="38100" dist="38100" dir="2700000" algn="tl">
                    <a:srgbClr val="000000">
                      <a:alpha val="43137"/>
                    </a:srgbClr>
                  </a:outerShdw>
                </a:effectLst>
              </a:rPr>
              <a:t>Natural Gas Electricity Production</a:t>
            </a:r>
          </a:p>
        </p:txBody>
      </p:sp>
      <p:sp>
        <p:nvSpPr>
          <p:cNvPr id="9" name="TextBox 8"/>
          <p:cNvSpPr txBox="1"/>
          <p:nvPr/>
        </p:nvSpPr>
        <p:spPr>
          <a:xfrm>
            <a:off x="7620000" y="6172200"/>
            <a:ext cx="1266693" cy="338554"/>
          </a:xfrm>
          <a:prstGeom prst="rect">
            <a:avLst/>
          </a:prstGeom>
          <a:noFill/>
        </p:spPr>
        <p:txBody>
          <a:bodyPr wrap="none" rtlCol="0">
            <a:spAutoFit/>
          </a:bodyPr>
          <a:lstStyle/>
          <a:p>
            <a:r>
              <a:rPr lang="en-US" sz="1600" dirty="0" smtClean="0">
                <a:solidFill>
                  <a:schemeClr val="bg1"/>
                </a:solidFill>
                <a:latin typeface="+mj-lt"/>
              </a:rPr>
              <a:t>Source: </a:t>
            </a:r>
            <a:r>
              <a:rPr lang="en-US" sz="1600" dirty="0" err="1" smtClean="0">
                <a:solidFill>
                  <a:schemeClr val="bg1"/>
                </a:solidFill>
                <a:latin typeface="+mj-lt"/>
              </a:rPr>
              <a:t>EiA</a:t>
            </a:r>
            <a:endParaRPr lang="en-US" sz="1600" dirty="0">
              <a:solidFill>
                <a:schemeClr val="bg1"/>
              </a:solidFill>
              <a:latin typeface="+mj-lt"/>
            </a:endParaRPr>
          </a:p>
        </p:txBody>
      </p:sp>
      <p:pic>
        <p:nvPicPr>
          <p:cNvPr id="6146" name="Picture 2" descr="graph of monthly net electricity generation, as explained in the article 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240" y="1143000"/>
            <a:ext cx="8119560" cy="40386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50358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31"/>
          <p:cNvGraphicFramePr/>
          <p:nvPr>
            <p:extLst/>
          </p:nvPr>
        </p:nvGraphicFramePr>
        <p:xfrm>
          <a:off x="183776" y="1393127"/>
          <a:ext cx="2598630" cy="2434022"/>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Box 32"/>
          <p:cNvSpPr txBox="1"/>
          <p:nvPr/>
        </p:nvSpPr>
        <p:spPr>
          <a:xfrm>
            <a:off x="0" y="5212857"/>
            <a:ext cx="4952999" cy="369332"/>
          </a:xfrm>
          <a:prstGeom prst="rect">
            <a:avLst/>
          </a:prstGeom>
          <a:noFill/>
          <a:ln>
            <a:noFill/>
          </a:ln>
        </p:spPr>
        <p:txBody>
          <a:bodyPr wrap="square" rtlCol="0">
            <a:spAutoFit/>
          </a:bodyPr>
          <a:lstStyle/>
          <a:p>
            <a:pPr algn="ctr"/>
            <a:r>
              <a:rPr lang="en-US" b="1" dirty="0" smtClean="0"/>
              <a:t>CO</a:t>
            </a:r>
            <a:r>
              <a:rPr lang="en-US" b="1" baseline="-25000" dirty="0" smtClean="0"/>
              <a:t>2</a:t>
            </a:r>
            <a:r>
              <a:rPr lang="en-US" b="1" dirty="0" smtClean="0"/>
              <a:t> 28%       SO</a:t>
            </a:r>
            <a:r>
              <a:rPr lang="en-US" b="1" baseline="-25000" dirty="0" smtClean="0"/>
              <a:t>2</a:t>
            </a:r>
            <a:r>
              <a:rPr lang="en-US" b="1" dirty="0" smtClean="0"/>
              <a:t> 90%        NO</a:t>
            </a:r>
            <a:r>
              <a:rPr lang="en-US" b="1" baseline="-25000" dirty="0" smtClean="0"/>
              <a:t>X</a:t>
            </a:r>
            <a:r>
              <a:rPr lang="en-US" b="1" dirty="0"/>
              <a:t> </a:t>
            </a:r>
            <a:r>
              <a:rPr lang="en-US" b="1" dirty="0" smtClean="0"/>
              <a:t>68%</a:t>
            </a:r>
          </a:p>
        </p:txBody>
      </p:sp>
      <p:sp>
        <p:nvSpPr>
          <p:cNvPr id="4" name="Title 3"/>
          <p:cNvSpPr>
            <a:spLocks noGrp="1"/>
          </p:cNvSpPr>
          <p:nvPr>
            <p:ph type="title"/>
          </p:nvPr>
        </p:nvSpPr>
        <p:spPr>
          <a:xfrm>
            <a:off x="0" y="213980"/>
            <a:ext cx="9144000" cy="630240"/>
          </a:xfrm>
        </p:spPr>
        <p:txBody>
          <a:bodyPr>
            <a:noAutofit/>
          </a:bodyPr>
          <a:lstStyle/>
          <a:p>
            <a:pPr algn="ctr"/>
            <a:r>
              <a:rPr lang="en-US" sz="3200" b="1" dirty="0" smtClean="0">
                <a:solidFill>
                  <a:schemeClr val="tx2"/>
                </a:solidFill>
                <a:effectLst>
                  <a:outerShdw blurRad="38100" dist="38100" dir="2700000" algn="tl">
                    <a:srgbClr val="000000">
                      <a:alpha val="43137"/>
                    </a:srgbClr>
                  </a:outerShdw>
                </a:effectLst>
              </a:rPr>
              <a:t>Duke Energy: Moving Toward a Lower Carbon Footprint and Increased Fuel Diversity</a:t>
            </a:r>
            <a:endParaRPr lang="en-US" sz="3200" b="1" dirty="0">
              <a:solidFill>
                <a:schemeClr val="tx2"/>
              </a:solidFill>
              <a:effectLst>
                <a:outerShdw blurRad="38100" dist="38100" dir="2700000" algn="tl">
                  <a:srgbClr val="000000">
                    <a:alpha val="43137"/>
                  </a:srgbClr>
                </a:outerShdw>
              </a:effectLst>
            </a:endParaRPr>
          </a:p>
        </p:txBody>
      </p:sp>
      <p:graphicFrame>
        <p:nvGraphicFramePr>
          <p:cNvPr id="8" name="Chart 7"/>
          <p:cNvGraphicFramePr/>
          <p:nvPr>
            <p:extLst/>
          </p:nvPr>
        </p:nvGraphicFramePr>
        <p:xfrm>
          <a:off x="6049287" y="1415067"/>
          <a:ext cx="2965317" cy="23773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extLst/>
          </p:nvPr>
        </p:nvGraphicFramePr>
        <p:xfrm>
          <a:off x="3097493" y="1416593"/>
          <a:ext cx="2775920" cy="2491718"/>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2000358" y="3734017"/>
            <a:ext cx="597763" cy="171450"/>
          </a:xfrm>
          <a:prstGeom prst="rect">
            <a:avLst/>
          </a:prstGeom>
          <a:noFill/>
        </p:spPr>
        <p:txBody>
          <a:bodyPr wrap="none" rtlCol="0" anchor="ctr" anchorCtr="0">
            <a:noAutofit/>
          </a:bodyPr>
          <a:lstStyle/>
          <a:p>
            <a:pPr fontAlgn="base">
              <a:spcBef>
                <a:spcPct val="0"/>
              </a:spcBef>
              <a:spcAft>
                <a:spcPct val="0"/>
              </a:spcAft>
            </a:pPr>
            <a:r>
              <a:rPr lang="en-US" sz="1400" b="1" dirty="0">
                <a:solidFill>
                  <a:prstClr val="black"/>
                </a:solidFill>
              </a:rPr>
              <a:t>Coal</a:t>
            </a:r>
          </a:p>
        </p:txBody>
      </p:sp>
      <p:sp>
        <p:nvSpPr>
          <p:cNvPr id="11" name="TextBox 10"/>
          <p:cNvSpPr txBox="1"/>
          <p:nvPr/>
        </p:nvSpPr>
        <p:spPr>
          <a:xfrm>
            <a:off x="3088578" y="3724523"/>
            <a:ext cx="826363" cy="190437"/>
          </a:xfrm>
          <a:prstGeom prst="rect">
            <a:avLst/>
          </a:prstGeom>
          <a:noFill/>
        </p:spPr>
        <p:txBody>
          <a:bodyPr wrap="none" rtlCol="0" anchor="ctr" anchorCtr="0">
            <a:noAutofit/>
          </a:bodyPr>
          <a:lstStyle/>
          <a:p>
            <a:pPr fontAlgn="base">
              <a:spcBef>
                <a:spcPct val="0"/>
              </a:spcBef>
              <a:spcAft>
                <a:spcPct val="0"/>
              </a:spcAft>
            </a:pPr>
            <a:r>
              <a:rPr lang="en-US" sz="1400" b="1" dirty="0">
                <a:solidFill>
                  <a:prstClr val="black"/>
                </a:solidFill>
              </a:rPr>
              <a:t>Nuclear</a:t>
            </a:r>
          </a:p>
        </p:txBody>
      </p:sp>
      <p:sp>
        <p:nvSpPr>
          <p:cNvPr id="12" name="TextBox 11"/>
          <p:cNvSpPr txBox="1"/>
          <p:nvPr/>
        </p:nvSpPr>
        <p:spPr>
          <a:xfrm>
            <a:off x="4238985" y="3734017"/>
            <a:ext cx="826363" cy="190437"/>
          </a:xfrm>
          <a:prstGeom prst="rect">
            <a:avLst/>
          </a:prstGeom>
          <a:noFill/>
        </p:spPr>
        <p:txBody>
          <a:bodyPr wrap="none" rtlCol="0" anchor="ctr" anchorCtr="0">
            <a:noAutofit/>
          </a:bodyPr>
          <a:lstStyle/>
          <a:p>
            <a:pPr fontAlgn="base">
              <a:spcBef>
                <a:spcPct val="0"/>
              </a:spcBef>
              <a:spcAft>
                <a:spcPct val="0"/>
              </a:spcAft>
            </a:pPr>
            <a:r>
              <a:rPr lang="en-US" sz="1400" b="1" dirty="0">
                <a:solidFill>
                  <a:prstClr val="black"/>
                </a:solidFill>
              </a:rPr>
              <a:t>Natural </a:t>
            </a:r>
            <a:r>
              <a:rPr lang="en-US" sz="1400" b="1" dirty="0" smtClean="0">
                <a:solidFill>
                  <a:prstClr val="black"/>
                </a:solidFill>
              </a:rPr>
              <a:t>Gas/Oil</a:t>
            </a:r>
            <a:endParaRPr lang="en-US" sz="1400" b="1" dirty="0">
              <a:solidFill>
                <a:prstClr val="black"/>
              </a:solidFill>
            </a:endParaRPr>
          </a:p>
        </p:txBody>
      </p:sp>
      <p:sp>
        <p:nvSpPr>
          <p:cNvPr id="14" name="TextBox 13"/>
          <p:cNvSpPr txBox="1"/>
          <p:nvPr/>
        </p:nvSpPr>
        <p:spPr>
          <a:xfrm>
            <a:off x="5897842" y="3736210"/>
            <a:ext cx="685800" cy="171450"/>
          </a:xfrm>
          <a:prstGeom prst="rect">
            <a:avLst/>
          </a:prstGeom>
          <a:noFill/>
        </p:spPr>
        <p:txBody>
          <a:bodyPr wrap="none" rtlCol="0" anchor="ctr" anchorCtr="0">
            <a:noAutofit/>
          </a:bodyPr>
          <a:lstStyle/>
          <a:p>
            <a:pPr fontAlgn="base">
              <a:spcBef>
                <a:spcPct val="0"/>
              </a:spcBef>
              <a:spcAft>
                <a:spcPct val="0"/>
              </a:spcAft>
            </a:pPr>
            <a:r>
              <a:rPr lang="en-US" sz="1400" b="1" dirty="0" smtClean="0">
                <a:solidFill>
                  <a:prstClr val="black"/>
                </a:solidFill>
              </a:rPr>
              <a:t>Hydro, Wind &amp; Solar</a:t>
            </a:r>
            <a:endParaRPr lang="en-US" sz="1400" b="1" dirty="0">
              <a:solidFill>
                <a:prstClr val="black"/>
              </a:solidFill>
            </a:endParaRPr>
          </a:p>
        </p:txBody>
      </p:sp>
      <p:sp>
        <p:nvSpPr>
          <p:cNvPr id="15" name="Rectangle 14"/>
          <p:cNvSpPr/>
          <p:nvPr/>
        </p:nvSpPr>
        <p:spPr bwMode="auto">
          <a:xfrm>
            <a:off x="1809750" y="3724524"/>
            <a:ext cx="169653" cy="180944"/>
          </a:xfrm>
          <a:prstGeom prst="rect">
            <a:avLst/>
          </a:prstGeom>
          <a:solidFill>
            <a:srgbClr val="FFC0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dirty="0">
              <a:solidFill>
                <a:prstClr val="black"/>
              </a:solidFill>
              <a:latin typeface="Arial" charset="0"/>
            </a:endParaRPr>
          </a:p>
        </p:txBody>
      </p:sp>
      <p:sp>
        <p:nvSpPr>
          <p:cNvPr id="40" name="TextBox 39"/>
          <p:cNvSpPr txBox="1"/>
          <p:nvPr/>
        </p:nvSpPr>
        <p:spPr>
          <a:xfrm>
            <a:off x="226142" y="1168314"/>
            <a:ext cx="8788462" cy="338554"/>
          </a:xfrm>
          <a:prstGeom prst="rect">
            <a:avLst/>
          </a:prstGeom>
          <a:solidFill>
            <a:schemeClr val="tx2"/>
          </a:solidFill>
          <a:effectLst/>
        </p:spPr>
        <p:txBody>
          <a:bodyPr wrap="square" rtlCol="0" anchor="ctr">
            <a:spAutoFit/>
          </a:bodyPr>
          <a:lstStyle/>
          <a:p>
            <a:pPr algn="ctr"/>
            <a:r>
              <a:rPr lang="en-US" sz="1600" b="1" dirty="0" smtClean="0">
                <a:solidFill>
                  <a:prstClr val="white"/>
                </a:solidFill>
              </a:rPr>
              <a:t>Total Company Fuel Diversity Estimates (MWh output)</a:t>
            </a:r>
            <a:r>
              <a:rPr lang="en-US" sz="1600" b="1" baseline="30000" dirty="0">
                <a:solidFill>
                  <a:prstClr val="white"/>
                </a:solidFill>
              </a:rPr>
              <a:t> </a:t>
            </a:r>
          </a:p>
        </p:txBody>
      </p:sp>
      <p:sp>
        <p:nvSpPr>
          <p:cNvPr id="41" name="Right Arrow 40"/>
          <p:cNvSpPr/>
          <p:nvPr/>
        </p:nvSpPr>
        <p:spPr>
          <a:xfrm>
            <a:off x="2393544" y="2651036"/>
            <a:ext cx="123157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ight Arrow 45"/>
          <p:cNvSpPr/>
          <p:nvPr/>
        </p:nvSpPr>
        <p:spPr>
          <a:xfrm>
            <a:off x="5391316" y="2651036"/>
            <a:ext cx="123157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289811" y="4274686"/>
            <a:ext cx="4321524" cy="658642"/>
          </a:xfrm>
          <a:prstGeom prst="rect">
            <a:avLst/>
          </a:prstGeom>
          <a:solidFill>
            <a:schemeClr val="tx2"/>
          </a:solidFill>
          <a:effectLst/>
        </p:spPr>
        <p:txBody>
          <a:bodyPr wrap="square" rtlCol="0" anchor="ctr">
            <a:spAutoFit/>
          </a:bodyPr>
          <a:lstStyle>
            <a:defPPr>
              <a:defRPr lang="en-US"/>
            </a:defPPr>
            <a:lvl1pPr algn="ctr">
              <a:defRPr sz="1600">
                <a:solidFill>
                  <a:prstClr val="white"/>
                </a:solidFill>
              </a:defRPr>
            </a:lvl1pPr>
          </a:lstStyle>
          <a:p>
            <a:pPr marL="0" marR="0">
              <a:lnSpc>
                <a:spcPct val="115000"/>
              </a:lnSpc>
              <a:spcBef>
                <a:spcPts val="0"/>
              </a:spcBef>
              <a:spcAft>
                <a:spcPts val="1000"/>
              </a:spcAft>
            </a:pPr>
            <a:r>
              <a:rPr lang="en-US" b="1" dirty="0" smtClean="0"/>
              <a:t>Reduction of U.S. Generation Emissions From </a:t>
            </a:r>
            <a:br>
              <a:rPr lang="en-US" b="1" dirty="0" smtClean="0"/>
            </a:br>
            <a:r>
              <a:rPr lang="en-US" b="1" dirty="0" smtClean="0"/>
              <a:t>2005 - </a:t>
            </a:r>
            <a:r>
              <a:rPr lang="en-US" b="1" dirty="0" smtClean="0">
                <a:ea typeface="Calibri"/>
                <a:cs typeface="Times New Roman"/>
              </a:rPr>
              <a:t>2015</a:t>
            </a:r>
            <a:r>
              <a:rPr lang="en-US" b="1" baseline="30000" dirty="0" smtClean="0">
                <a:ea typeface="Calibri"/>
                <a:cs typeface="Times New Roman"/>
              </a:rPr>
              <a:t>(2)</a:t>
            </a:r>
            <a:endParaRPr lang="en-US" b="1" dirty="0">
              <a:effectLst/>
              <a:ea typeface="Calibri"/>
              <a:cs typeface="Times New Roman"/>
            </a:endParaRPr>
          </a:p>
        </p:txBody>
      </p:sp>
      <p:pic>
        <p:nvPicPr>
          <p:cNvPr id="184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912" y="5034555"/>
            <a:ext cx="285750"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Down Arrow 27"/>
          <p:cNvSpPr/>
          <p:nvPr/>
        </p:nvSpPr>
        <p:spPr>
          <a:xfrm>
            <a:off x="2310906" y="5034555"/>
            <a:ext cx="208027" cy="1754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Down Arrow 28"/>
          <p:cNvSpPr/>
          <p:nvPr/>
        </p:nvSpPr>
        <p:spPr>
          <a:xfrm>
            <a:off x="3836419" y="5034555"/>
            <a:ext cx="208027" cy="1754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bwMode="auto">
          <a:xfrm>
            <a:off x="2894294" y="3724524"/>
            <a:ext cx="169653" cy="180944"/>
          </a:xfrm>
          <a:prstGeom prst="rect">
            <a:avLst/>
          </a:prstGeom>
          <a:solidFill>
            <a:srgbClr val="92D05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dirty="0">
              <a:solidFill>
                <a:prstClr val="black"/>
              </a:solidFill>
              <a:latin typeface="Arial" charset="0"/>
            </a:endParaRPr>
          </a:p>
        </p:txBody>
      </p:sp>
      <p:sp>
        <p:nvSpPr>
          <p:cNvPr id="36" name="Rectangle 35"/>
          <p:cNvSpPr/>
          <p:nvPr/>
        </p:nvSpPr>
        <p:spPr bwMode="auto">
          <a:xfrm>
            <a:off x="4049189" y="3734017"/>
            <a:ext cx="169653" cy="180944"/>
          </a:xfrm>
          <a:prstGeom prst="rect">
            <a:avLst/>
          </a:prstGeom>
          <a:solidFill>
            <a:schemeClr val="accent4"/>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dirty="0">
              <a:solidFill>
                <a:prstClr val="black"/>
              </a:solidFill>
              <a:latin typeface="Arial" charset="0"/>
            </a:endParaRPr>
          </a:p>
        </p:txBody>
      </p:sp>
      <p:sp>
        <p:nvSpPr>
          <p:cNvPr id="38" name="Rectangle 37"/>
          <p:cNvSpPr/>
          <p:nvPr/>
        </p:nvSpPr>
        <p:spPr bwMode="auto">
          <a:xfrm>
            <a:off x="5708240" y="3734017"/>
            <a:ext cx="169653" cy="180944"/>
          </a:xfrm>
          <a:prstGeom prst="rect">
            <a:avLst/>
          </a:prstGeom>
          <a:solidFill>
            <a:srgbClr val="00B0F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dirty="0">
              <a:solidFill>
                <a:prstClr val="black"/>
              </a:solidFill>
              <a:latin typeface="Arial" charset="0"/>
            </a:endParaRPr>
          </a:p>
        </p:txBody>
      </p:sp>
      <p:sp>
        <p:nvSpPr>
          <p:cNvPr id="31" name="TextBox 30"/>
          <p:cNvSpPr txBox="1"/>
          <p:nvPr/>
        </p:nvSpPr>
        <p:spPr>
          <a:xfrm>
            <a:off x="4804766" y="4274686"/>
            <a:ext cx="4137804" cy="1646605"/>
          </a:xfrm>
          <a:prstGeom prst="rect">
            <a:avLst/>
          </a:prstGeom>
          <a:noFill/>
        </p:spPr>
        <p:txBody>
          <a:bodyPr wrap="square" rtlCol="0">
            <a:spAutoFit/>
          </a:bodyPr>
          <a:lstStyle/>
          <a:p>
            <a:pPr>
              <a:spcAft>
                <a:spcPts val="600"/>
              </a:spcAft>
            </a:pPr>
            <a:r>
              <a:rPr lang="en-US" sz="1600" b="1" dirty="0" smtClean="0"/>
              <a:t>Reductions in emissions due to the following actions:</a:t>
            </a:r>
            <a:endParaRPr lang="en-US" sz="1400" b="1" dirty="0" smtClean="0"/>
          </a:p>
          <a:p>
            <a:pPr marL="285750" indent="-285750">
              <a:buFont typeface="Arial" panose="020B0604020202020204" pitchFamily="34" charset="0"/>
              <a:buChar char="•"/>
            </a:pPr>
            <a:r>
              <a:rPr lang="en-US" sz="1600" dirty="0" smtClean="0"/>
              <a:t>Additions of pollution control systems                                            </a:t>
            </a:r>
            <a:endParaRPr lang="en-US" sz="1600" dirty="0"/>
          </a:p>
          <a:p>
            <a:pPr marL="285750" indent="-285750">
              <a:buFont typeface="Arial" panose="020B0604020202020204" pitchFamily="34" charset="0"/>
              <a:buChar char="•"/>
            </a:pPr>
            <a:r>
              <a:rPr lang="en-US" sz="1600" dirty="0" smtClean="0"/>
              <a:t>Decreased coal generation </a:t>
            </a:r>
            <a:endParaRPr lang="en-US" sz="1600" dirty="0"/>
          </a:p>
          <a:p>
            <a:pPr marL="285750" indent="-285750">
              <a:buFont typeface="Arial" panose="020B0604020202020204" pitchFamily="34" charset="0"/>
              <a:buChar char="•"/>
            </a:pPr>
            <a:r>
              <a:rPr lang="en-US" sz="1600" dirty="0"/>
              <a:t>Retirement of higher-emitting plants</a:t>
            </a:r>
          </a:p>
          <a:p>
            <a:pPr marL="285750" indent="-285750">
              <a:buFont typeface="Arial" panose="020B0604020202020204" pitchFamily="34" charset="0"/>
              <a:buChar char="•"/>
            </a:pPr>
            <a:r>
              <a:rPr lang="en-US" sz="1600" dirty="0"/>
              <a:t>Increased natural gas </a:t>
            </a:r>
            <a:r>
              <a:rPr lang="en-US" sz="1600" dirty="0" smtClean="0"/>
              <a:t>generation                </a:t>
            </a:r>
          </a:p>
        </p:txBody>
      </p:sp>
      <p:sp>
        <p:nvSpPr>
          <p:cNvPr id="39" name="TextBox 38"/>
          <p:cNvSpPr txBox="1"/>
          <p:nvPr/>
        </p:nvSpPr>
        <p:spPr>
          <a:xfrm>
            <a:off x="2923571" y="6132615"/>
            <a:ext cx="6251432" cy="603242"/>
          </a:xfrm>
          <a:prstGeom prst="rect">
            <a:avLst/>
          </a:prstGeom>
          <a:noFill/>
          <a:ln>
            <a:noFill/>
          </a:ln>
        </p:spPr>
        <p:txBody>
          <a:bodyPr wrap="square" rtlCol="0">
            <a:spAutoFit/>
          </a:bodyPr>
          <a:lstStyle/>
          <a:p>
            <a:pPr marL="228600" lvl="0" indent="-228600">
              <a:buFontTx/>
              <a:buAutoNum type="arabicParenBoth"/>
            </a:pPr>
            <a:r>
              <a:rPr lang="en-US" sz="830" dirty="0" smtClean="0">
                <a:solidFill>
                  <a:schemeClr val="bg1"/>
                </a:solidFill>
              </a:rPr>
              <a:t>2006 data does not include Progress Energy </a:t>
            </a:r>
            <a:r>
              <a:rPr lang="en-US" sz="830" dirty="0">
                <a:solidFill>
                  <a:schemeClr val="bg1"/>
                </a:solidFill>
              </a:rPr>
              <a:t>.</a:t>
            </a:r>
            <a:endParaRPr lang="en-US" sz="830" dirty="0" smtClean="0">
              <a:solidFill>
                <a:schemeClr val="bg1"/>
              </a:solidFill>
            </a:endParaRPr>
          </a:p>
          <a:p>
            <a:pPr marL="228600" indent="-228600">
              <a:buAutoNum type="arabicParenBoth"/>
            </a:pPr>
            <a:r>
              <a:rPr lang="en-US" sz="830" dirty="0" smtClean="0">
                <a:solidFill>
                  <a:schemeClr val="bg1"/>
                </a:solidFill>
              </a:rPr>
              <a:t>Data based on Duke Energy’s ownership share of generating assets as of the end of each calendar year. The data exclude emissions from the commercial Midwest generation assets sold in April 2015, and include emissions from the NCEMPA generation assets (partial ownership interest in several Duke Energy Progress plants) purchased in August 2015. </a:t>
            </a:r>
          </a:p>
        </p:txBody>
      </p:sp>
    </p:spTree>
    <p:extLst>
      <p:ext uri="{BB962C8B-B14F-4D97-AF65-F5344CB8AC3E}">
        <p14:creationId xmlns:p14="http://schemas.microsoft.com/office/powerpoint/2010/main" val="3571474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05400" y="1143000"/>
            <a:ext cx="3513717" cy="4104519"/>
          </a:xfrm>
          <a:prstGeom prst="rect">
            <a:avLst/>
          </a:prstGeom>
          <a:ln>
            <a:solidFill>
              <a:schemeClr val="tx1"/>
            </a:solidFill>
          </a:ln>
          <a:effectLst>
            <a:outerShdw blurRad="292100" dist="139700" dir="2700000" algn="tl" rotWithShape="0">
              <a:srgbClr val="333333">
                <a:alpha val="65000"/>
              </a:srgbClr>
            </a:outerShdw>
          </a:effectLst>
        </p:spPr>
      </p:pic>
      <p:sp>
        <p:nvSpPr>
          <p:cNvPr id="11266" name="Title 1"/>
          <p:cNvSpPr>
            <a:spLocks noGrp="1"/>
          </p:cNvSpPr>
          <p:nvPr>
            <p:ph type="title"/>
          </p:nvPr>
        </p:nvSpPr>
        <p:spPr>
          <a:xfrm>
            <a:off x="384520" y="19333"/>
            <a:ext cx="8342917" cy="1047468"/>
          </a:xfrm>
        </p:spPr>
        <p:txBody>
          <a:bodyPr>
            <a:noAutofit/>
          </a:bodyPr>
          <a:lstStyle/>
          <a:p>
            <a:pPr lvl="0" algn="ctr" defTabSz="914400">
              <a:spcBef>
                <a:spcPts val="0"/>
              </a:spcBef>
            </a:pPr>
            <a:r>
              <a:rPr lang="en-US" sz="3600" cap="none" dirty="0" smtClean="0">
                <a:solidFill>
                  <a:schemeClr val="tx2"/>
                </a:solidFill>
                <a:cs typeface="Times New Roman" pitchFamily="18" charset="0"/>
              </a:rPr>
              <a:t>Energy the Basis of Civilization</a:t>
            </a:r>
            <a:br>
              <a:rPr lang="en-US" sz="3600" cap="none" dirty="0" smtClean="0">
                <a:solidFill>
                  <a:schemeClr val="tx2"/>
                </a:solidFill>
                <a:cs typeface="Times New Roman" pitchFamily="18" charset="0"/>
              </a:rPr>
            </a:br>
            <a:r>
              <a:rPr lang="en-US" sz="3600" cap="none" dirty="0" smtClean="0">
                <a:solidFill>
                  <a:schemeClr val="tx2"/>
                </a:solidFill>
                <a:cs typeface="Times New Roman" pitchFamily="18" charset="0"/>
              </a:rPr>
              <a:t>Promethean Energy </a:t>
            </a:r>
            <a:r>
              <a:rPr lang="en-US" sz="3600" cap="none" dirty="0" smtClean="0">
                <a:solidFill>
                  <a:schemeClr val="tx2"/>
                </a:solidFill>
                <a:ea typeface="+mn-ea"/>
                <a:cs typeface="Times New Roman" pitchFamily="18" charset="0"/>
              </a:rPr>
              <a:t>Revolutions</a:t>
            </a:r>
            <a:endParaRPr lang="en-US" sz="3600" cap="none" dirty="0" smtClean="0">
              <a:solidFill>
                <a:schemeClr val="tx2"/>
              </a:solidFill>
              <a:cs typeface="Times New Roman" pitchFamily="18" charset="0"/>
            </a:endParaRPr>
          </a:p>
        </p:txBody>
      </p:sp>
      <p:sp>
        <p:nvSpPr>
          <p:cNvPr id="5" name="Content Placeholder 4"/>
          <p:cNvSpPr>
            <a:spLocks noGrp="1"/>
          </p:cNvSpPr>
          <p:nvPr>
            <p:ph idx="1"/>
          </p:nvPr>
        </p:nvSpPr>
        <p:spPr bwMode="auto">
          <a:xfrm>
            <a:off x="287017" y="1143000"/>
            <a:ext cx="4892838" cy="48539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p>
            <a:pPr lvl="0"/>
            <a:r>
              <a:rPr lang="en-US" sz="4100" dirty="0">
                <a:solidFill>
                  <a:schemeClr val="tx1"/>
                </a:solidFill>
              </a:rPr>
              <a:t>Fire</a:t>
            </a:r>
          </a:p>
          <a:p>
            <a:pPr lvl="1">
              <a:buFont typeface="Arial"/>
              <a:buChar char="•"/>
            </a:pPr>
            <a:r>
              <a:rPr lang="en-US" sz="4100" dirty="0">
                <a:solidFill>
                  <a:schemeClr val="bg1">
                    <a:lumMod val="50000"/>
                  </a:schemeClr>
                </a:solidFill>
              </a:rPr>
              <a:t>Warmth, Cooking, </a:t>
            </a:r>
          </a:p>
          <a:p>
            <a:pPr lvl="1">
              <a:buFont typeface="Arial"/>
              <a:buChar char="•"/>
            </a:pPr>
            <a:r>
              <a:rPr lang="en-US" sz="4100" dirty="0">
                <a:solidFill>
                  <a:schemeClr val="bg1">
                    <a:lumMod val="50000"/>
                  </a:schemeClr>
                </a:solidFill>
              </a:rPr>
              <a:t>Forge Metals, Long Life</a:t>
            </a:r>
          </a:p>
          <a:p>
            <a:pPr lvl="0"/>
            <a:r>
              <a:rPr lang="en-US" sz="4100" dirty="0">
                <a:solidFill>
                  <a:schemeClr val="tx1"/>
                </a:solidFill>
              </a:rPr>
              <a:t>Heat Engine</a:t>
            </a:r>
          </a:p>
          <a:p>
            <a:pPr lvl="1">
              <a:buFont typeface="Arial"/>
              <a:buChar char="•"/>
            </a:pPr>
            <a:r>
              <a:rPr lang="en-US" sz="4100" dirty="0">
                <a:solidFill>
                  <a:schemeClr val="bg1">
                    <a:lumMod val="50000"/>
                  </a:schemeClr>
                </a:solidFill>
              </a:rPr>
              <a:t>Power, Speed, Flight</a:t>
            </a:r>
          </a:p>
          <a:p>
            <a:pPr lvl="0"/>
            <a:r>
              <a:rPr lang="en-US" sz="4100" dirty="0">
                <a:solidFill>
                  <a:schemeClr val="tx1"/>
                </a:solidFill>
              </a:rPr>
              <a:t>Chemistry</a:t>
            </a:r>
          </a:p>
          <a:p>
            <a:pPr lvl="1">
              <a:buFont typeface="Arial"/>
              <a:buChar char="•"/>
            </a:pPr>
            <a:r>
              <a:rPr lang="en-US" sz="4100" dirty="0">
                <a:solidFill>
                  <a:schemeClr val="bg1">
                    <a:lumMod val="50000"/>
                  </a:schemeClr>
                </a:solidFill>
              </a:rPr>
              <a:t>Fertilizer</a:t>
            </a:r>
          </a:p>
          <a:p>
            <a:pPr lvl="1">
              <a:buFont typeface="Arial"/>
              <a:buChar char="•"/>
            </a:pPr>
            <a:r>
              <a:rPr lang="en-US" sz="4100" dirty="0">
                <a:solidFill>
                  <a:schemeClr val="bg1">
                    <a:lumMod val="50000"/>
                  </a:schemeClr>
                </a:solidFill>
              </a:rPr>
              <a:t>Plastics, etc., etc.</a:t>
            </a:r>
          </a:p>
          <a:p>
            <a:pPr lvl="0"/>
            <a:r>
              <a:rPr lang="en-US" sz="4100" dirty="0">
                <a:solidFill>
                  <a:schemeClr val="tx1"/>
                </a:solidFill>
              </a:rPr>
              <a:t>Emissions Management</a:t>
            </a:r>
          </a:p>
          <a:p>
            <a:pPr lvl="1">
              <a:buFont typeface="Arial"/>
              <a:buChar char="•"/>
            </a:pPr>
            <a:r>
              <a:rPr lang="en-US" sz="4100" dirty="0">
                <a:solidFill>
                  <a:schemeClr val="bg1">
                    <a:lumMod val="50000"/>
                  </a:schemeClr>
                </a:solidFill>
              </a:rPr>
              <a:t>Particulates</a:t>
            </a:r>
          </a:p>
          <a:p>
            <a:pPr lvl="1">
              <a:buFont typeface="Arial"/>
              <a:buChar char="•"/>
            </a:pPr>
            <a:r>
              <a:rPr lang="en-US" sz="4100" dirty="0" err="1">
                <a:solidFill>
                  <a:schemeClr val="bg1">
                    <a:lumMod val="50000"/>
                  </a:schemeClr>
                </a:solidFill>
              </a:rPr>
              <a:t>SO</a:t>
            </a:r>
            <a:r>
              <a:rPr lang="en-US" sz="4100" baseline="-25000" dirty="0" err="1">
                <a:solidFill>
                  <a:schemeClr val="bg1">
                    <a:lumMod val="50000"/>
                  </a:schemeClr>
                </a:solidFill>
              </a:rPr>
              <a:t>x</a:t>
            </a:r>
            <a:r>
              <a:rPr lang="en-US" sz="4100" dirty="0">
                <a:solidFill>
                  <a:schemeClr val="bg1">
                    <a:lumMod val="50000"/>
                  </a:schemeClr>
                </a:solidFill>
              </a:rPr>
              <a:t>, NO</a:t>
            </a:r>
            <a:r>
              <a:rPr lang="en-US" sz="4100" baseline="-25000" dirty="0">
                <a:solidFill>
                  <a:schemeClr val="bg1">
                    <a:lumMod val="50000"/>
                  </a:schemeClr>
                </a:solidFill>
              </a:rPr>
              <a:t>x</a:t>
            </a:r>
            <a:r>
              <a:rPr lang="en-US" sz="4100" dirty="0">
                <a:solidFill>
                  <a:schemeClr val="bg1">
                    <a:lumMod val="50000"/>
                  </a:schemeClr>
                </a:solidFill>
              </a:rPr>
              <a:t>, Hg</a:t>
            </a:r>
          </a:p>
          <a:p>
            <a:pPr lvl="1">
              <a:buFont typeface="Arial"/>
              <a:buChar char="•"/>
            </a:pPr>
            <a:r>
              <a:rPr lang="en-US" sz="4100" dirty="0">
                <a:solidFill>
                  <a:schemeClr val="bg1">
                    <a:lumMod val="50000"/>
                  </a:schemeClr>
                </a:solidFill>
              </a:rPr>
              <a:t>CO</a:t>
            </a:r>
            <a:r>
              <a:rPr lang="en-US" sz="4100" baseline="-25000" dirty="0">
                <a:solidFill>
                  <a:schemeClr val="bg1">
                    <a:lumMod val="50000"/>
                  </a:schemeClr>
                </a:solidFill>
              </a:rPr>
              <a:t>2</a:t>
            </a:r>
            <a:endParaRPr lang="en-US" sz="4100" dirty="0">
              <a:solidFill>
                <a:schemeClr val="bg1">
                  <a:lumMod val="50000"/>
                </a:schemeClr>
              </a:solidFill>
            </a:endParaRPr>
          </a:p>
          <a:p>
            <a:pPr marL="0" indent="0">
              <a:buClrTx/>
              <a:buSzPct val="100000"/>
              <a:buNone/>
            </a:pPr>
            <a:endParaRPr lang="en-US" sz="2000" baseline="-25000" dirty="0" smtClean="0">
              <a:solidFill>
                <a:schemeClr val="tx1"/>
              </a:solidFill>
              <a:latin typeface="+mj-lt"/>
              <a:ea typeface="Tahoma" pitchFamily="34" charset="0"/>
              <a:cs typeface="Tahoma" pitchFamily="34" charset="0"/>
            </a:endParaRPr>
          </a:p>
        </p:txBody>
      </p:sp>
      <p:sp>
        <p:nvSpPr>
          <p:cNvPr id="7173" name="TextBox 4"/>
          <p:cNvSpPr txBox="1">
            <a:spLocks noChangeArrowheads="1"/>
          </p:cNvSpPr>
          <p:nvPr/>
        </p:nvSpPr>
        <p:spPr bwMode="auto">
          <a:xfrm>
            <a:off x="5653167" y="5321946"/>
            <a:ext cx="25635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2000" dirty="0">
                <a:latin typeface="+mj-lt"/>
              </a:rPr>
              <a:t>Pieter Paul Rubens: </a:t>
            </a:r>
            <a:endParaRPr lang="en-US" sz="2000" dirty="0" smtClean="0">
              <a:latin typeface="+mj-lt"/>
            </a:endParaRPr>
          </a:p>
          <a:p>
            <a:pPr eaLnBrk="1" hangingPunct="1"/>
            <a:r>
              <a:rPr lang="en-US" sz="2000" dirty="0" smtClean="0">
                <a:latin typeface="+mj-lt"/>
              </a:rPr>
              <a:t>'</a:t>
            </a:r>
            <a:r>
              <a:rPr lang="en-US" sz="2000" dirty="0">
                <a:latin typeface="+mj-lt"/>
              </a:rPr>
              <a:t>'Prometheus Bound”</a:t>
            </a:r>
          </a:p>
        </p:txBody>
      </p:sp>
      <p:sp>
        <p:nvSpPr>
          <p:cNvPr id="2" name="Rectangle 1"/>
          <p:cNvSpPr/>
          <p:nvPr/>
        </p:nvSpPr>
        <p:spPr>
          <a:xfrm>
            <a:off x="6248400" y="6197025"/>
            <a:ext cx="2819400" cy="584775"/>
          </a:xfrm>
          <a:prstGeom prst="rect">
            <a:avLst/>
          </a:prstGeom>
        </p:spPr>
        <p:txBody>
          <a:bodyPr wrap="square">
            <a:spAutoFit/>
          </a:bodyPr>
          <a:lstStyle/>
          <a:p>
            <a:pPr>
              <a:defRPr/>
            </a:pPr>
            <a:r>
              <a:rPr lang="en-US" sz="1600" dirty="0">
                <a:solidFill>
                  <a:schemeClr val="bg1"/>
                </a:solidFill>
              </a:rPr>
              <a:t>Philadelphia Museum of Art: </a:t>
            </a:r>
            <a:endParaRPr lang="en-US" sz="1600" dirty="0" smtClean="0">
              <a:solidFill>
                <a:schemeClr val="bg1"/>
              </a:solidFill>
            </a:endParaRPr>
          </a:p>
          <a:p>
            <a:pPr>
              <a:defRPr/>
            </a:pPr>
            <a:r>
              <a:rPr lang="en-US" sz="1600" dirty="0" smtClean="0">
                <a:solidFill>
                  <a:schemeClr val="bg1"/>
                </a:solidFill>
              </a:rPr>
              <a:t>The </a:t>
            </a:r>
            <a:r>
              <a:rPr lang="en-US" sz="1600" dirty="0">
                <a:solidFill>
                  <a:schemeClr val="bg1"/>
                </a:solidFill>
              </a:rPr>
              <a:t>W.P. </a:t>
            </a:r>
            <a:r>
              <a:rPr lang="en-US" sz="1600" dirty="0" err="1">
                <a:solidFill>
                  <a:schemeClr val="bg1"/>
                </a:solidFill>
              </a:rPr>
              <a:t>Wilstach</a:t>
            </a:r>
            <a:r>
              <a:rPr lang="en-US" sz="1600" dirty="0">
                <a:solidFill>
                  <a:schemeClr val="bg1"/>
                </a:solidFill>
              </a:rPr>
              <a:t> Collection</a:t>
            </a:r>
          </a:p>
        </p:txBody>
      </p:sp>
    </p:spTree>
    <p:extLst>
      <p:ext uri="{BB962C8B-B14F-4D97-AF65-F5344CB8AC3E}">
        <p14:creationId xmlns:p14="http://schemas.microsoft.com/office/powerpoint/2010/main" val="4109772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pPr algn="ctr"/>
            <a:r>
              <a:rPr lang="en-US" sz="4000" b="1" dirty="0" smtClean="0">
                <a:solidFill>
                  <a:schemeClr val="tx2"/>
                </a:solidFill>
                <a:effectLst>
                  <a:outerShdw blurRad="38100" dist="38100" dir="2700000" algn="tl">
                    <a:srgbClr val="000000">
                      <a:alpha val="43137"/>
                    </a:srgbClr>
                  </a:outerShdw>
                </a:effectLst>
              </a:rPr>
              <a:t>Grid Flexibility Assessment</a:t>
            </a:r>
            <a:endParaRPr lang="en-US" sz="4000" b="1"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52400" y="1295400"/>
            <a:ext cx="4038600" cy="4525963"/>
          </a:xfrm>
        </p:spPr>
        <p:txBody>
          <a:bodyPr>
            <a:normAutofit fontScale="70000" lnSpcReduction="20000"/>
          </a:bodyPr>
          <a:lstStyle/>
          <a:p>
            <a:pPr marL="0" indent="0" algn="ctr">
              <a:buNone/>
            </a:pPr>
            <a:r>
              <a:rPr lang="en-US" sz="2400" b="1" dirty="0"/>
              <a:t>Key </a:t>
            </a:r>
            <a:r>
              <a:rPr lang="en-US" sz="2400" b="1" dirty="0" smtClean="0"/>
              <a:t>Questions To Answer</a:t>
            </a:r>
          </a:p>
          <a:p>
            <a:pPr marL="0" indent="0" algn="ctr">
              <a:buNone/>
            </a:pPr>
            <a:endParaRPr lang="en-US" sz="2400" b="1" dirty="0"/>
          </a:p>
          <a:p>
            <a:pPr marL="457200" indent="-457200">
              <a:buFont typeface="+mj-lt"/>
              <a:buAutoNum type="arabicPeriod"/>
            </a:pPr>
            <a:r>
              <a:rPr lang="en-US" dirty="0"/>
              <a:t>What will the ramping requirements look like in future</a:t>
            </a:r>
            <a:r>
              <a:rPr lang="en-US" dirty="0" smtClean="0"/>
              <a:t>?</a:t>
            </a:r>
          </a:p>
          <a:p>
            <a:pPr marL="457200" indent="-457200">
              <a:buFont typeface="+mj-lt"/>
              <a:buAutoNum type="arabicPeriod"/>
            </a:pPr>
            <a:endParaRPr lang="en-US" dirty="0"/>
          </a:p>
          <a:p>
            <a:pPr marL="457200" indent="-457200">
              <a:buFont typeface="+mj-lt"/>
              <a:buAutoNum type="arabicPeriod"/>
            </a:pPr>
            <a:r>
              <a:rPr lang="en-US" dirty="0"/>
              <a:t>When will these occur?</a:t>
            </a:r>
          </a:p>
          <a:p>
            <a:pPr marL="457200" indent="-457200">
              <a:buFont typeface="+mj-lt"/>
              <a:buAutoNum type="arabicPeriod"/>
            </a:pPr>
            <a:endParaRPr lang="en-US" dirty="0" smtClean="0"/>
          </a:p>
          <a:p>
            <a:pPr marL="457200" indent="-457200">
              <a:buFont typeface="+mj-lt"/>
              <a:buAutoNum type="arabicPeriod"/>
            </a:pPr>
            <a:r>
              <a:rPr lang="en-US" dirty="0" smtClean="0"/>
              <a:t>How </a:t>
            </a:r>
            <a:r>
              <a:rPr lang="en-US" dirty="0"/>
              <a:t>much flexibility is available from a set of resources?</a:t>
            </a:r>
          </a:p>
          <a:p>
            <a:pPr marL="457200" indent="-457200">
              <a:buFont typeface="+mj-lt"/>
              <a:buAutoNum type="arabicPeriod"/>
            </a:pPr>
            <a:endParaRPr lang="en-US" dirty="0" smtClean="0"/>
          </a:p>
          <a:p>
            <a:pPr marL="457200" indent="-457200">
              <a:buFont typeface="+mj-lt"/>
              <a:buAutoNum type="arabicPeriod"/>
            </a:pPr>
            <a:r>
              <a:rPr lang="en-US" dirty="0" smtClean="0"/>
              <a:t>Is the available </a:t>
            </a:r>
            <a:r>
              <a:rPr lang="en-US" dirty="0"/>
              <a:t>flexibility sufficient to meet future net load ramps</a:t>
            </a:r>
            <a:r>
              <a:rPr lang="en-US" dirty="0" smtClean="0"/>
              <a:t>?</a:t>
            </a:r>
          </a:p>
          <a:p>
            <a:pPr lvl="1"/>
            <a:endParaRPr lang="en-US" dirty="0"/>
          </a:p>
        </p:txBody>
      </p:sp>
      <p:pic>
        <p:nvPicPr>
          <p:cNvPr id="3076" name="Picture 4" descr="solar panels"/>
          <p:cNvPicPr>
            <a:picLocks noChangeAspect="1" noChangeArrowheads="1"/>
          </p:cNvPicPr>
          <p:nvPr/>
        </p:nvPicPr>
        <p:blipFill rotWithShape="1">
          <a:blip r:embed="rId2">
            <a:extLst>
              <a:ext uri="{28A0092B-C50C-407E-A947-70E740481C1C}">
                <a14:useLocalDpi xmlns:a14="http://schemas.microsoft.com/office/drawing/2010/main" val="0"/>
              </a:ext>
            </a:extLst>
          </a:blip>
          <a:srcRect b="14924"/>
          <a:stretch/>
        </p:blipFill>
        <p:spPr bwMode="auto">
          <a:xfrm>
            <a:off x="3886199" y="1752600"/>
            <a:ext cx="5105317" cy="28956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162800" y="6096000"/>
            <a:ext cx="1981200"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Source: EPRI 2016</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83034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2663" y="1306415"/>
            <a:ext cx="8505397" cy="4669285"/>
          </a:xfrm>
          <a:prstGeom prst="rect">
            <a:avLst/>
          </a:prstGeom>
          <a:solidFill>
            <a:srgbClr val="5195D3"/>
          </a:solidFill>
          <a:ln w="9525" algn="ctr">
            <a:noFill/>
            <a:round/>
            <a:headEnd/>
            <a:tailEnd/>
          </a:ln>
          <a:effectLst/>
        </p:spPr>
      </p:pic>
      <p:sp>
        <p:nvSpPr>
          <p:cNvPr id="2" name="Title 1"/>
          <p:cNvSpPr>
            <a:spLocks noGrp="1"/>
          </p:cNvSpPr>
          <p:nvPr>
            <p:ph type="title"/>
          </p:nvPr>
        </p:nvSpPr>
        <p:spPr>
          <a:xfrm>
            <a:off x="404036" y="9293"/>
            <a:ext cx="8229600" cy="828907"/>
          </a:xfrm>
        </p:spPr>
        <p:txBody>
          <a:bodyPr>
            <a:normAutofit/>
          </a:bodyPr>
          <a:lstStyle/>
          <a:p>
            <a:pPr algn="ctr"/>
            <a:r>
              <a:rPr lang="en-US" sz="4000" b="1" dirty="0" smtClean="0">
                <a:solidFill>
                  <a:schemeClr val="tx2"/>
                </a:solidFill>
                <a:effectLst>
                  <a:outerShdw blurRad="38100" dist="38100" dir="2700000" algn="tl">
                    <a:srgbClr val="000000">
                      <a:alpha val="43137"/>
                    </a:srgbClr>
                  </a:outerShdw>
                </a:effectLst>
              </a:rPr>
              <a:t>Example: California Load Shape</a:t>
            </a:r>
            <a:endParaRPr lang="en-US" sz="4000" b="1" dirty="0">
              <a:solidFill>
                <a:schemeClr val="tx2"/>
              </a:solidFill>
              <a:effectLst>
                <a:outerShdw blurRad="38100" dist="38100" dir="2700000" algn="tl">
                  <a:srgbClr val="000000">
                    <a:alpha val="43137"/>
                  </a:srgbClr>
                </a:outerShdw>
              </a:effectLst>
            </a:endParaRPr>
          </a:p>
        </p:txBody>
      </p:sp>
      <p:sp>
        <p:nvSpPr>
          <p:cNvPr id="4" name="TextBox 3"/>
          <p:cNvSpPr txBox="1"/>
          <p:nvPr/>
        </p:nvSpPr>
        <p:spPr>
          <a:xfrm>
            <a:off x="4724400" y="6423434"/>
            <a:ext cx="7053072" cy="307777"/>
          </a:xfrm>
          <a:prstGeom prst="rect">
            <a:avLst/>
          </a:prstGeom>
          <a:noFill/>
        </p:spPr>
        <p:txBody>
          <a:bodyPr wrap="square" rtlCol="0">
            <a:spAutoFit/>
          </a:bodyPr>
          <a:lstStyle/>
          <a:p>
            <a:pPr algn="l"/>
            <a:r>
              <a:rPr lang="en-US" sz="1400" b="1" dirty="0" smtClean="0">
                <a:solidFill>
                  <a:schemeClr val="bg1"/>
                </a:solidFill>
              </a:rPr>
              <a:t>Source: CAISO Daily Renewables Watch – Feb 5, 2016</a:t>
            </a:r>
            <a:endParaRPr lang="en-US" sz="1400" b="1" dirty="0">
              <a:solidFill>
                <a:schemeClr val="bg1"/>
              </a:solidFill>
            </a:endParaRPr>
          </a:p>
        </p:txBody>
      </p:sp>
      <p:sp>
        <p:nvSpPr>
          <p:cNvPr id="6" name="Rounded Rectangle 5"/>
          <p:cNvSpPr/>
          <p:nvPr/>
        </p:nvSpPr>
        <p:spPr bwMode="auto">
          <a:xfrm>
            <a:off x="293814" y="828907"/>
            <a:ext cx="3191894" cy="987561"/>
          </a:xfrm>
          <a:prstGeom prst="roundRect">
            <a:avLst/>
          </a:prstGeom>
          <a:solidFill>
            <a:srgbClr val="FFFF66"/>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1" dirty="0" smtClean="0">
                <a:solidFill>
                  <a:srgbClr val="000000"/>
                </a:solidFill>
                <a:latin typeface="Arial" charset="0"/>
              </a:rPr>
              <a:t>It’s not just Europe!</a:t>
            </a:r>
            <a:br>
              <a:rPr lang="en-US" sz="2000" b="1" dirty="0" smtClean="0">
                <a:solidFill>
                  <a:srgbClr val="000000"/>
                </a:solidFill>
                <a:latin typeface="Arial" charset="0"/>
              </a:rPr>
            </a:br>
            <a:r>
              <a:rPr lang="en-US" sz="2000" b="1" dirty="0" smtClean="0">
                <a:solidFill>
                  <a:srgbClr val="000000"/>
                </a:solidFill>
                <a:latin typeface="Arial" charset="0"/>
              </a:rPr>
              <a:t>CAISO Net Load</a:t>
            </a:r>
          </a:p>
        </p:txBody>
      </p:sp>
      <p:sp>
        <p:nvSpPr>
          <p:cNvPr id="7" name="Rounded Rectangle 6"/>
          <p:cNvSpPr/>
          <p:nvPr/>
        </p:nvSpPr>
        <p:spPr bwMode="auto">
          <a:xfrm>
            <a:off x="5732367" y="925119"/>
            <a:ext cx="3191894" cy="683211"/>
          </a:xfrm>
          <a:prstGeom prst="roundRect">
            <a:avLst/>
          </a:prstGeom>
          <a:solidFill>
            <a:srgbClr val="FFFF66"/>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1" dirty="0" smtClean="0">
                <a:solidFill>
                  <a:srgbClr val="000000"/>
                </a:solidFill>
                <a:latin typeface="Arial" charset="0"/>
              </a:rPr>
              <a:t>Evening ramp: 9 GW/3h</a:t>
            </a:r>
          </a:p>
          <a:p>
            <a:pPr algn="ctr"/>
            <a:r>
              <a:rPr lang="en-US" sz="2000" b="1" dirty="0" smtClean="0">
                <a:solidFill>
                  <a:srgbClr val="000000"/>
                </a:solidFill>
                <a:latin typeface="Arial" charset="0"/>
              </a:rPr>
              <a:t>Daily Min Load: 1 </a:t>
            </a:r>
            <a:r>
              <a:rPr lang="en-US" sz="2000" b="1" dirty="0">
                <a:solidFill>
                  <a:srgbClr val="000000"/>
                </a:solidFill>
                <a:latin typeface="Arial" charset="0"/>
              </a:rPr>
              <a:t>pm</a:t>
            </a:r>
            <a:endParaRPr lang="en-US" sz="2000" b="1" dirty="0"/>
          </a:p>
        </p:txBody>
      </p:sp>
      <p:sp>
        <p:nvSpPr>
          <p:cNvPr id="8" name="TextBox 7"/>
          <p:cNvSpPr txBox="1"/>
          <p:nvPr/>
        </p:nvSpPr>
        <p:spPr>
          <a:xfrm>
            <a:off x="7182294" y="5767562"/>
            <a:ext cx="1981200"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Source: EPRI 2016</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632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5"/>
          <p:cNvSpPr>
            <a:spLocks noGrp="1"/>
          </p:cNvSpPr>
          <p:nvPr>
            <p:ph type="title"/>
          </p:nvPr>
        </p:nvSpPr>
        <p:spPr>
          <a:xfrm>
            <a:off x="21770" y="7995"/>
            <a:ext cx="9198429" cy="1143000"/>
          </a:xfrm>
        </p:spPr>
        <p:txBody>
          <a:bodyPr>
            <a:noAutofit/>
          </a:bodyPr>
          <a:lstStyle/>
          <a:p>
            <a:pPr algn="ctr"/>
            <a:r>
              <a:rPr lang="en-US" sz="3600" b="1" dirty="0" smtClean="0">
                <a:solidFill>
                  <a:schemeClr val="tx2"/>
                </a:solidFill>
                <a:effectLst>
                  <a:outerShdw blurRad="38100" dist="38100" dir="2700000" algn="tl">
                    <a:srgbClr val="000000">
                      <a:alpha val="43137"/>
                    </a:srgbClr>
                  </a:outerShdw>
                </a:effectLst>
              </a:rPr>
              <a:t>When </a:t>
            </a:r>
            <a:r>
              <a:rPr lang="en-US" sz="3600" b="1" dirty="0">
                <a:solidFill>
                  <a:schemeClr val="tx2"/>
                </a:solidFill>
                <a:effectLst>
                  <a:outerShdw blurRad="38100" dist="38100" dir="2700000" algn="tl">
                    <a:srgbClr val="000000">
                      <a:alpha val="43137"/>
                    </a:srgbClr>
                  </a:outerShdw>
                </a:effectLst>
              </a:rPr>
              <a:t>D</a:t>
            </a:r>
            <a:r>
              <a:rPr lang="en-US" sz="3600" b="1" dirty="0" smtClean="0">
                <a:solidFill>
                  <a:schemeClr val="tx2"/>
                </a:solidFill>
                <a:effectLst>
                  <a:outerShdw blurRad="38100" dist="38100" dir="2700000" algn="tl">
                    <a:srgbClr val="000000">
                      <a:alpha val="43137"/>
                    </a:srgbClr>
                  </a:outerShdw>
                </a:effectLst>
              </a:rPr>
              <a:t>o We Need Grid Flexibility?</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German Solar Eclipse Example</a:t>
            </a:r>
          </a:p>
        </p:txBody>
      </p:sp>
      <p:sp>
        <p:nvSpPr>
          <p:cNvPr id="8197" name="Rectangle 8"/>
          <p:cNvSpPr>
            <a:spLocks noChangeArrowheads="1"/>
          </p:cNvSpPr>
          <p:nvPr/>
        </p:nvSpPr>
        <p:spPr bwMode="auto">
          <a:xfrm>
            <a:off x="6829222" y="5715000"/>
            <a:ext cx="2209800" cy="307975"/>
          </a:xfrm>
          <a:prstGeom prst="rect">
            <a:avLst/>
          </a:prstGeom>
          <a:noFill/>
          <a:ln w="9525">
            <a:noFill/>
            <a:miter lim="800000"/>
            <a:headEnd/>
            <a:tailEnd/>
          </a:ln>
        </p:spPr>
        <p:txBody>
          <a:bodyPr>
            <a:spAutoFit/>
          </a:bodyPr>
          <a:lstStyle/>
          <a:p>
            <a:pPr>
              <a:spcBef>
                <a:spcPct val="50000"/>
              </a:spcBef>
            </a:pPr>
            <a:r>
              <a:rPr lang="en-US" sz="1400" b="1" i="1" dirty="0">
                <a:solidFill>
                  <a:srgbClr val="000000"/>
                </a:solidFill>
                <a:latin typeface="Times New Roman" pitchFamily="18" charset="0"/>
              </a:rPr>
              <a:t>Source: </a:t>
            </a:r>
            <a:r>
              <a:rPr lang="it-IT" sz="1400" b="1" i="1" dirty="0" smtClean="0">
                <a:solidFill>
                  <a:srgbClr val="000000"/>
                </a:solidFill>
                <a:latin typeface="Times New Roman" pitchFamily="18" charset="0"/>
              </a:rPr>
              <a:t>German TSO data</a:t>
            </a:r>
            <a:endParaRPr lang="en-US" sz="1400" b="1" i="1" dirty="0">
              <a:solidFill>
                <a:srgbClr val="000000"/>
              </a:solidFill>
              <a:latin typeface="Times New Roman" pitchFamily="18" charset="0"/>
            </a:endParaRPr>
          </a:p>
        </p:txBody>
      </p:sp>
      <p:sp>
        <p:nvSpPr>
          <p:cNvPr id="9" name="Rounded Rectangle 8"/>
          <p:cNvSpPr/>
          <p:nvPr/>
        </p:nvSpPr>
        <p:spPr bwMode="auto">
          <a:xfrm>
            <a:off x="2966224" y="6064404"/>
            <a:ext cx="6172200" cy="772887"/>
          </a:xfrm>
          <a:prstGeom prst="roundRect">
            <a:avLst/>
          </a:prstGeom>
          <a:noFill/>
          <a:ln w="9525" algn="ctr">
            <a:noFill/>
            <a:round/>
            <a:headEnd/>
            <a:tailEnd/>
          </a:ln>
          <a:effectLst/>
        </p:spPr>
        <p:txBody>
          <a:bodyPr wrap="square" anchor="ctr" anchorCtr="0">
            <a:noAutofit/>
          </a:bodyPr>
          <a:lstStyle/>
          <a:p>
            <a:pPr algn="l">
              <a:spcBef>
                <a:spcPct val="0"/>
              </a:spcBef>
              <a:spcAft>
                <a:spcPts val="0"/>
              </a:spcAft>
            </a:pPr>
            <a:r>
              <a:rPr lang="en-US" sz="1400" b="1" dirty="0">
                <a:solidFill>
                  <a:schemeClr val="bg1"/>
                </a:solidFill>
                <a:latin typeface="Arial Narrow" panose="020B0606020202030204" pitchFamily="34" charset="0"/>
              </a:rPr>
              <a:t>Need ramping capability for variability and uncertainty over multiple time periods</a:t>
            </a:r>
            <a:br>
              <a:rPr lang="en-US" sz="1400" b="1" dirty="0">
                <a:solidFill>
                  <a:schemeClr val="bg1"/>
                </a:solidFill>
                <a:latin typeface="Arial Narrow" panose="020B0606020202030204" pitchFamily="34" charset="0"/>
              </a:rPr>
            </a:br>
            <a:r>
              <a:rPr lang="en-US" sz="1400" b="1" dirty="0">
                <a:solidFill>
                  <a:schemeClr val="bg1"/>
                </a:solidFill>
                <a:latin typeface="Arial Narrow" panose="020B0606020202030204" pitchFamily="34" charset="0"/>
              </a:rPr>
              <a:t>Both physical and institutional sources of flexibility are </a:t>
            </a:r>
            <a:r>
              <a:rPr lang="en-US" sz="1400" b="1" dirty="0" smtClean="0">
                <a:solidFill>
                  <a:schemeClr val="bg1"/>
                </a:solidFill>
                <a:latin typeface="Arial Narrow" panose="020B0606020202030204" pitchFamily="34" charset="0"/>
              </a:rPr>
              <a:t>important</a:t>
            </a:r>
          </a:p>
          <a:p>
            <a:pPr algn="l">
              <a:spcBef>
                <a:spcPct val="0"/>
              </a:spcBef>
              <a:spcAft>
                <a:spcPts val="0"/>
              </a:spcAft>
            </a:pPr>
            <a:r>
              <a:rPr lang="en-US" sz="1400" b="1" dirty="0" smtClean="0">
                <a:solidFill>
                  <a:schemeClr val="bg1"/>
                </a:solidFill>
                <a:latin typeface="Arial Narrow" panose="020B0606020202030204" pitchFamily="34" charset="0"/>
              </a:rPr>
              <a:t>Ramping needs during eclipse will be higher, but reflect future needs on the system</a:t>
            </a:r>
            <a:endParaRPr lang="en-US" sz="1400" b="1" dirty="0">
              <a:solidFill>
                <a:schemeClr val="bg1"/>
              </a:solidFill>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1420080" y="1141306"/>
            <a:ext cx="6303205" cy="4573694"/>
          </a:xfrm>
          <a:prstGeom prst="rect">
            <a:avLst/>
          </a:prstGeom>
        </p:spPr>
      </p:pic>
      <p:sp>
        <p:nvSpPr>
          <p:cNvPr id="11" name="Rounded Rectangle 10"/>
          <p:cNvSpPr/>
          <p:nvPr/>
        </p:nvSpPr>
        <p:spPr bwMode="auto">
          <a:xfrm>
            <a:off x="141514" y="2851247"/>
            <a:ext cx="2954586" cy="1207747"/>
          </a:xfrm>
          <a:prstGeom prst="roundRect">
            <a:avLst/>
          </a:prstGeom>
          <a:solidFill>
            <a:srgbClr val="FFFF66"/>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smtClean="0">
                <a:solidFill>
                  <a:srgbClr val="000000"/>
                </a:solidFill>
              </a:rPr>
              <a:t>Additional 500 MW of up ramping in 15 minutes</a:t>
            </a:r>
          </a:p>
          <a:p>
            <a:pPr algn="ctr"/>
            <a:r>
              <a:rPr lang="en-US" b="1" dirty="0" smtClean="0"/>
              <a:t>Largest 15-min solar ramp increases by 70%</a:t>
            </a:r>
            <a:endParaRPr lang="en-US" b="1" dirty="0" smtClean="0">
              <a:solidFill>
                <a:srgbClr val="000000"/>
              </a:solidFill>
            </a:endParaRPr>
          </a:p>
        </p:txBody>
      </p:sp>
      <p:cxnSp>
        <p:nvCxnSpPr>
          <p:cNvPr id="5" name="Straight Arrow Connector 4"/>
          <p:cNvCxnSpPr/>
          <p:nvPr/>
        </p:nvCxnSpPr>
        <p:spPr bwMode="auto">
          <a:xfrm flipV="1">
            <a:off x="3096100" y="2404366"/>
            <a:ext cx="942500" cy="57694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Arrow Connector 13"/>
          <p:cNvCxnSpPr/>
          <p:nvPr/>
        </p:nvCxnSpPr>
        <p:spPr bwMode="auto">
          <a:xfrm>
            <a:off x="3096100" y="3409918"/>
            <a:ext cx="1040471" cy="83445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Rounded Rectangle 15"/>
          <p:cNvSpPr/>
          <p:nvPr/>
        </p:nvSpPr>
        <p:spPr bwMode="auto">
          <a:xfrm>
            <a:off x="5638873" y="2851247"/>
            <a:ext cx="3362978" cy="1207747"/>
          </a:xfrm>
          <a:prstGeom prst="roundRect">
            <a:avLst/>
          </a:prstGeom>
          <a:solidFill>
            <a:srgbClr val="FFFF66"/>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smtClean="0">
                <a:solidFill>
                  <a:srgbClr val="000000"/>
                </a:solidFill>
                <a:latin typeface="Arial" charset="0"/>
              </a:rPr>
              <a:t>Lost 1/3 of solar energy from 9.45 am and 11.30 am</a:t>
            </a:r>
          </a:p>
          <a:p>
            <a:pPr algn="ctr"/>
            <a:r>
              <a:rPr lang="en-US" b="1" dirty="0" smtClean="0"/>
              <a:t>Increase in net load ramp covered by operating reserves</a:t>
            </a:r>
            <a:endParaRPr lang="en-US" b="1" dirty="0" smtClean="0">
              <a:solidFill>
                <a:srgbClr val="000000"/>
              </a:solidFill>
              <a:latin typeface="Arial" charset="0"/>
            </a:endParaRPr>
          </a:p>
        </p:txBody>
      </p:sp>
      <p:cxnSp>
        <p:nvCxnSpPr>
          <p:cNvPr id="17" name="Straight Arrow Connector 16"/>
          <p:cNvCxnSpPr/>
          <p:nvPr/>
        </p:nvCxnSpPr>
        <p:spPr bwMode="auto">
          <a:xfrm flipH="1" flipV="1">
            <a:off x="4241860" y="2445686"/>
            <a:ext cx="1397013" cy="82409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Arrow Connector 17"/>
          <p:cNvCxnSpPr/>
          <p:nvPr/>
        </p:nvCxnSpPr>
        <p:spPr bwMode="auto">
          <a:xfrm flipH="1">
            <a:off x="4241860" y="3380679"/>
            <a:ext cx="1291724" cy="86369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008524643"/>
      </p:ext>
    </p:extLst>
  </p:cSld>
  <p:clrMapOvr>
    <a:masterClrMapping/>
  </p:clrMapOvr>
  <p:transition spd="slow" advTm="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18" y="-4689"/>
            <a:ext cx="9144000" cy="842889"/>
          </a:xfrm>
        </p:spPr>
        <p:txBody>
          <a:bodyPr>
            <a:normAutofit/>
          </a:bodyPr>
          <a:lstStyle/>
          <a:p>
            <a:pPr algn="ctr"/>
            <a:r>
              <a:rPr lang="en-US" b="1" dirty="0" smtClean="0">
                <a:solidFill>
                  <a:schemeClr val="tx2"/>
                </a:solidFill>
                <a:effectLst>
                  <a:outerShdw blurRad="38100" dist="38100" dir="2700000" algn="tl">
                    <a:srgbClr val="000000">
                      <a:alpha val="43137"/>
                    </a:srgbClr>
                  </a:outerShdw>
                </a:effectLst>
              </a:rPr>
              <a:t>Power Sector CO</a:t>
            </a:r>
            <a:r>
              <a:rPr lang="en-US" b="1" baseline="-25000" dirty="0" smtClean="0">
                <a:solidFill>
                  <a:schemeClr val="tx2"/>
                </a:solidFill>
                <a:effectLst>
                  <a:outerShdw blurRad="38100" dist="38100" dir="2700000" algn="tl">
                    <a:srgbClr val="000000">
                      <a:alpha val="43137"/>
                    </a:srgbClr>
                  </a:outerShdw>
                </a:effectLst>
              </a:rPr>
              <a:t>2e</a:t>
            </a:r>
            <a:r>
              <a:rPr lang="en-US" b="1" dirty="0" smtClean="0">
                <a:solidFill>
                  <a:schemeClr val="tx2"/>
                </a:solidFill>
                <a:effectLst>
                  <a:outerShdw blurRad="38100" dist="38100" dir="2700000" algn="tl">
                    <a:srgbClr val="000000">
                      <a:alpha val="43137"/>
                    </a:srgbClr>
                  </a:outerShdw>
                </a:effectLst>
              </a:rPr>
              <a:t> Emissions</a:t>
            </a:r>
            <a:endParaRPr lang="en-US" b="1" dirty="0">
              <a:solidFill>
                <a:schemeClr val="tx2"/>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stretch>
            <a:fillRect/>
          </a:stretch>
        </p:blipFill>
        <p:spPr>
          <a:xfrm>
            <a:off x="1143000" y="852377"/>
            <a:ext cx="7023359" cy="5092061"/>
          </a:xfrm>
          <a:prstGeom prst="rect">
            <a:avLst/>
          </a:prstGeom>
          <a:ln>
            <a:solidFill>
              <a:schemeClr val="tx1"/>
            </a:solidFill>
          </a:ln>
          <a:effectLst>
            <a:outerShdw blurRad="292100" dist="139700" dir="2700000" algn="tl" rotWithShape="0">
              <a:srgbClr val="333333">
                <a:alpha val="65000"/>
              </a:srgbClr>
            </a:outerShdw>
          </a:effectLst>
        </p:spPr>
      </p:pic>
      <p:sp>
        <p:nvSpPr>
          <p:cNvPr id="4" name="TextBox 3"/>
          <p:cNvSpPr txBox="1"/>
          <p:nvPr/>
        </p:nvSpPr>
        <p:spPr>
          <a:xfrm>
            <a:off x="7620000" y="6172200"/>
            <a:ext cx="1279517" cy="338554"/>
          </a:xfrm>
          <a:prstGeom prst="rect">
            <a:avLst/>
          </a:prstGeom>
          <a:noFill/>
        </p:spPr>
        <p:txBody>
          <a:bodyPr wrap="none" rtlCol="0">
            <a:spAutoFit/>
          </a:bodyPr>
          <a:lstStyle/>
          <a:p>
            <a:r>
              <a:rPr lang="en-US" sz="1600" dirty="0" smtClean="0">
                <a:solidFill>
                  <a:schemeClr val="bg1"/>
                </a:solidFill>
                <a:latin typeface="+mj-lt"/>
              </a:rPr>
              <a:t>Source: </a:t>
            </a:r>
            <a:r>
              <a:rPr lang="en-US" sz="1600" dirty="0" smtClean="0">
                <a:solidFill>
                  <a:schemeClr val="bg1"/>
                </a:solidFill>
                <a:latin typeface="+mj-lt"/>
              </a:rPr>
              <a:t>EIA</a:t>
            </a:r>
            <a:endParaRPr lang="en-US" sz="1600" dirty="0">
              <a:solidFill>
                <a:schemeClr val="bg1"/>
              </a:solidFill>
              <a:latin typeface="+mj-lt"/>
            </a:endParaRPr>
          </a:p>
        </p:txBody>
      </p:sp>
    </p:spTree>
    <p:extLst>
      <p:ext uri="{BB962C8B-B14F-4D97-AF65-F5344CB8AC3E}">
        <p14:creationId xmlns:p14="http://schemas.microsoft.com/office/powerpoint/2010/main" val="17078609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25" y="-128781"/>
            <a:ext cx="8634220" cy="1817538"/>
          </a:xfrm>
        </p:spPr>
        <p:txBody>
          <a:bodyPr>
            <a:noAutofit/>
          </a:bodyPr>
          <a:lstStyle/>
          <a:p>
            <a:r>
              <a:rPr lang="en-US" sz="3600" cap="none" dirty="0" smtClean="0">
                <a:solidFill>
                  <a:schemeClr val="tx2"/>
                </a:solidFill>
                <a:effectLst>
                  <a:outerShdw blurRad="38100" dist="38100" dir="2700000" algn="tl">
                    <a:srgbClr val="000000">
                      <a:alpha val="43137"/>
                    </a:srgbClr>
                  </a:outerShdw>
                </a:effectLst>
              </a:rPr>
              <a:t>The Shale Revolution affects everything. </a:t>
            </a:r>
            <a:r>
              <a:rPr lang="en-US" sz="3200" cap="none" dirty="0" smtClean="0">
                <a:solidFill>
                  <a:schemeClr val="tx2"/>
                </a:solidFill>
                <a:effectLst>
                  <a:outerShdw blurRad="38100" dist="38100" dir="2700000" algn="tl">
                    <a:srgbClr val="000000">
                      <a:alpha val="43137"/>
                    </a:srgbClr>
                  </a:outerShdw>
                </a:effectLst>
              </a:rPr>
              <a:t>Technology has made quadrillions of BTUs of new energy resources available to humanity.</a:t>
            </a:r>
            <a:endParaRPr lang="en-US" sz="3200" cap="none" dirty="0">
              <a:solidFill>
                <a:schemeClr val="tx2"/>
              </a:solidFill>
              <a:effectLst>
                <a:outerShdw blurRad="38100" dist="38100" dir="2700000" algn="tl">
                  <a:srgbClr val="000000">
                    <a:alpha val="43137"/>
                  </a:srgbClr>
                </a:outerShdw>
              </a:effectLst>
            </a:endParaRPr>
          </a:p>
        </p:txBody>
      </p:sp>
      <p:sp>
        <p:nvSpPr>
          <p:cNvPr id="5" name="Rectangle 6"/>
          <p:cNvSpPr>
            <a:spLocks noChangeArrowheads="1"/>
          </p:cNvSpPr>
          <p:nvPr/>
        </p:nvSpPr>
        <p:spPr bwMode="auto">
          <a:xfrm>
            <a:off x="216444" y="1676400"/>
            <a:ext cx="8743762" cy="4120768"/>
          </a:xfrm>
          <a:prstGeom prst="rect">
            <a:avLst/>
          </a:prstGeom>
          <a:noFill/>
          <a:ln w="9525">
            <a:noFill/>
            <a:miter lim="800000"/>
            <a:headEnd/>
            <a:tailEnd/>
          </a:ln>
        </p:spPr>
        <p:txBody>
          <a:bodyPr lIns="92075" tIns="46038" rIns="92075" bIns="46038"/>
          <a:lstStyle/>
          <a:p>
            <a:pPr marL="342900" marR="0" lvl="0" indent="-342900">
              <a:lnSpc>
                <a:spcPct val="107000"/>
              </a:lnSpc>
              <a:spcBef>
                <a:spcPts val="0"/>
              </a:spcBef>
              <a:spcAft>
                <a:spcPts val="0"/>
              </a:spcAft>
              <a:buFont typeface="Arial"/>
              <a:buChar char="•"/>
            </a:pPr>
            <a:r>
              <a:rPr lang="en-US" sz="2000" dirty="0" smtClean="0">
                <a:latin typeface="+mj-lt"/>
                <a:ea typeface="Calibri" panose="020F0502020204030204" pitchFamily="34" charset="0"/>
                <a:cs typeface="Times New Roman" panose="02020603050405020304" pitchFamily="18" charset="0"/>
              </a:rPr>
              <a:t>Costs </a:t>
            </a:r>
            <a:r>
              <a:rPr lang="en-US" sz="2000" dirty="0">
                <a:latin typeface="+mj-lt"/>
                <a:ea typeface="Calibri" panose="020F0502020204030204" pitchFamily="34" charset="0"/>
                <a:cs typeface="Times New Roman" panose="02020603050405020304" pitchFamily="18" charset="0"/>
              </a:rPr>
              <a:t>and Benefits</a:t>
            </a:r>
          </a:p>
          <a:p>
            <a:pPr marL="800100" marR="0" lvl="1" indent="-342900">
              <a:lnSpc>
                <a:spcPct val="107000"/>
              </a:lnSpc>
              <a:spcBef>
                <a:spcPts val="0"/>
              </a:spcBef>
              <a:spcAft>
                <a:spcPts val="0"/>
              </a:spcAft>
              <a:buFont typeface="Arial"/>
              <a:buChar char="•"/>
            </a:pPr>
            <a:r>
              <a:rPr lang="en-US" dirty="0">
                <a:solidFill>
                  <a:srgbClr val="495B68"/>
                </a:solidFill>
                <a:latin typeface="+mj-lt"/>
                <a:ea typeface="Calibri" panose="020F0502020204030204" pitchFamily="34" charset="0"/>
                <a:cs typeface="Times New Roman" panose="02020603050405020304" pitchFamily="18" charset="0"/>
              </a:rPr>
              <a:t>Largest Increase in Oil and Gas Production in the World</a:t>
            </a:r>
          </a:p>
          <a:p>
            <a:pPr marL="800100" marR="0" lvl="1" indent="-342900">
              <a:lnSpc>
                <a:spcPct val="107000"/>
              </a:lnSpc>
              <a:spcBef>
                <a:spcPts val="0"/>
              </a:spcBef>
              <a:spcAft>
                <a:spcPts val="0"/>
              </a:spcAft>
              <a:buFont typeface="Arial"/>
              <a:buChar char="•"/>
            </a:pPr>
            <a:r>
              <a:rPr lang="en-US" dirty="0">
                <a:solidFill>
                  <a:srgbClr val="495B68"/>
                </a:solidFill>
                <a:latin typeface="+mj-lt"/>
                <a:ea typeface="Calibri" panose="020F0502020204030204" pitchFamily="34" charset="0"/>
                <a:cs typeface="Times New Roman" panose="02020603050405020304" pitchFamily="18" charset="0"/>
              </a:rPr>
              <a:t>Decreased Energy Prices</a:t>
            </a:r>
          </a:p>
          <a:p>
            <a:pPr marL="800100" marR="0" lvl="1" indent="-342900">
              <a:lnSpc>
                <a:spcPct val="107000"/>
              </a:lnSpc>
              <a:spcBef>
                <a:spcPts val="0"/>
              </a:spcBef>
              <a:spcAft>
                <a:spcPts val="0"/>
              </a:spcAft>
              <a:buFont typeface="Arial"/>
              <a:buChar char="•"/>
            </a:pPr>
            <a:r>
              <a:rPr lang="en-US" dirty="0" smtClean="0">
                <a:solidFill>
                  <a:srgbClr val="495B68"/>
                </a:solidFill>
                <a:latin typeface="+mj-lt"/>
                <a:ea typeface="Calibri" panose="020F0502020204030204" pitchFamily="34" charset="0"/>
                <a:cs typeface="Times New Roman" panose="02020603050405020304" pitchFamily="18" charset="0"/>
              </a:rPr>
              <a:t>Electrical Grid is changing at an unprecedented rate</a:t>
            </a:r>
            <a:endParaRPr lang="en-US" dirty="0">
              <a:solidFill>
                <a:srgbClr val="495B68"/>
              </a:solidFill>
              <a:latin typeface="+mj-l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a:buChar char="•"/>
            </a:pPr>
            <a:r>
              <a:rPr lang="en-US" dirty="0" smtClean="0">
                <a:solidFill>
                  <a:srgbClr val="495B68"/>
                </a:solidFill>
                <a:latin typeface="+mj-lt"/>
                <a:ea typeface="Calibri" panose="020F0502020204030204" pitchFamily="34" charset="0"/>
                <a:cs typeface="Times New Roman" panose="02020603050405020304" pitchFamily="18" charset="0"/>
              </a:rPr>
              <a:t>Reduced </a:t>
            </a:r>
            <a:r>
              <a:rPr lang="en-US" dirty="0">
                <a:solidFill>
                  <a:srgbClr val="495B68"/>
                </a:solidFill>
                <a:latin typeface="+mj-lt"/>
                <a:ea typeface="Calibri" panose="020F0502020204030204" pitchFamily="34" charset="0"/>
                <a:cs typeface="Times New Roman" panose="02020603050405020304" pitchFamily="18" charset="0"/>
              </a:rPr>
              <a:t>CO2 </a:t>
            </a:r>
            <a:r>
              <a:rPr lang="en-US" dirty="0" smtClean="0">
                <a:solidFill>
                  <a:srgbClr val="495B68"/>
                </a:solidFill>
                <a:latin typeface="+mj-lt"/>
                <a:ea typeface="Calibri" panose="020F0502020204030204" pitchFamily="34" charset="0"/>
                <a:cs typeface="Times New Roman" panose="02020603050405020304" pitchFamily="18" charset="0"/>
              </a:rPr>
              <a:t>Emissions</a:t>
            </a:r>
            <a:endParaRPr lang="en-US" dirty="0">
              <a:solidFill>
                <a:srgbClr val="495B68"/>
              </a:solidFill>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a:buChar char="•"/>
            </a:pPr>
            <a:r>
              <a:rPr lang="en-US" sz="2000" dirty="0">
                <a:latin typeface="+mj-lt"/>
                <a:ea typeface="Calibri" panose="020F0502020204030204" pitchFamily="34" charset="0"/>
                <a:cs typeface="Times New Roman" panose="02020603050405020304" pitchFamily="18" charset="0"/>
              </a:rPr>
              <a:t>Potential Environmental Challenges and Opportunities</a:t>
            </a:r>
          </a:p>
          <a:p>
            <a:pPr marL="800100" marR="0" lvl="1" indent="-342900">
              <a:lnSpc>
                <a:spcPct val="107000"/>
              </a:lnSpc>
              <a:spcBef>
                <a:spcPts val="0"/>
              </a:spcBef>
              <a:spcAft>
                <a:spcPts val="0"/>
              </a:spcAft>
              <a:buFont typeface="Arial"/>
              <a:buChar char="•"/>
            </a:pPr>
            <a:r>
              <a:rPr lang="en-US" dirty="0">
                <a:solidFill>
                  <a:srgbClr val="495B68"/>
                </a:solidFill>
                <a:latin typeface="+mj-lt"/>
                <a:ea typeface="Calibri" panose="020F0502020204030204" pitchFamily="34" charset="0"/>
                <a:cs typeface="Times New Roman" panose="02020603050405020304" pitchFamily="18" charset="0"/>
              </a:rPr>
              <a:t>Greenhouse Gas Emissions</a:t>
            </a:r>
          </a:p>
          <a:p>
            <a:pPr marL="800100" marR="0" lvl="1" indent="-342900">
              <a:lnSpc>
                <a:spcPct val="107000"/>
              </a:lnSpc>
              <a:spcBef>
                <a:spcPts val="0"/>
              </a:spcBef>
              <a:spcAft>
                <a:spcPts val="0"/>
              </a:spcAft>
              <a:buFont typeface="Arial"/>
              <a:buChar char="•"/>
            </a:pPr>
            <a:r>
              <a:rPr lang="en-US" dirty="0">
                <a:solidFill>
                  <a:srgbClr val="495B68"/>
                </a:solidFill>
                <a:latin typeface="+mj-lt"/>
                <a:ea typeface="Calibri" panose="020F0502020204030204" pitchFamily="34" charset="0"/>
                <a:cs typeface="Times New Roman" panose="02020603050405020304" pitchFamily="18" charset="0"/>
              </a:rPr>
              <a:t>Local </a:t>
            </a:r>
            <a:r>
              <a:rPr lang="en-US" dirty="0" smtClean="0">
                <a:solidFill>
                  <a:srgbClr val="495B68"/>
                </a:solidFill>
                <a:latin typeface="+mj-lt"/>
                <a:ea typeface="Calibri" panose="020F0502020204030204" pitchFamily="34" charset="0"/>
                <a:cs typeface="Times New Roman" panose="02020603050405020304" pitchFamily="18" charset="0"/>
              </a:rPr>
              <a:t>Air, Noise and Water Pollution</a:t>
            </a:r>
            <a:endParaRPr lang="en-US" dirty="0">
              <a:solidFill>
                <a:srgbClr val="495B68"/>
              </a:solidFill>
              <a:latin typeface="+mj-l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a:buChar char="•"/>
            </a:pPr>
            <a:r>
              <a:rPr lang="en-US" dirty="0" smtClean="0">
                <a:solidFill>
                  <a:srgbClr val="495B68"/>
                </a:solidFill>
                <a:latin typeface="+mj-lt"/>
                <a:ea typeface="Calibri" panose="020F0502020204030204" pitchFamily="34" charset="0"/>
                <a:cs typeface="Times New Roman" panose="02020603050405020304" pitchFamily="18" charset="0"/>
              </a:rPr>
              <a:t>Major Infrastructure Changes</a:t>
            </a:r>
            <a:endParaRPr lang="en-US" sz="1600" dirty="0" smtClean="0">
              <a:latin typeface="+mj-lt"/>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2000" dirty="0" smtClean="0">
                <a:latin typeface="+mj-lt"/>
                <a:ea typeface="Calibri" panose="020F0502020204030204" pitchFamily="34" charset="0"/>
                <a:cs typeface="Times New Roman" panose="02020603050405020304" pitchFamily="18" charset="0"/>
              </a:rPr>
              <a:t>Goal: Minimize </a:t>
            </a:r>
            <a:r>
              <a:rPr lang="en-US" sz="2000" dirty="0">
                <a:latin typeface="+mj-lt"/>
                <a:ea typeface="Calibri" panose="020F0502020204030204" pitchFamily="34" charset="0"/>
                <a:cs typeface="Times New Roman" panose="02020603050405020304" pitchFamily="18" charset="0"/>
              </a:rPr>
              <a:t>Environment Costs While Maximizing </a:t>
            </a:r>
            <a:r>
              <a:rPr lang="en-US" sz="2000" dirty="0" smtClean="0">
                <a:latin typeface="+mj-lt"/>
                <a:ea typeface="Calibri" panose="020F0502020204030204" pitchFamily="34" charset="0"/>
                <a:cs typeface="Times New Roman" panose="02020603050405020304" pitchFamily="18" charset="0"/>
              </a:rPr>
              <a:t>Benefits</a:t>
            </a:r>
          </a:p>
          <a:p>
            <a:r>
              <a:rPr lang="en-US" sz="2000" dirty="0">
                <a:latin typeface="+mj-lt"/>
              </a:rPr>
              <a:t>While energy markets are complex, energy </a:t>
            </a:r>
            <a:r>
              <a:rPr lang="en-US" sz="2000" dirty="0" smtClean="0">
                <a:latin typeface="+mj-lt"/>
              </a:rPr>
              <a:t>predictions are </a:t>
            </a:r>
            <a:r>
              <a:rPr lang="en-US" sz="2000" dirty="0">
                <a:latin typeface="+mj-lt"/>
              </a:rPr>
              <a:t>simplified representations of </a:t>
            </a:r>
            <a:r>
              <a:rPr lang="en-US" sz="2000" dirty="0" smtClean="0">
                <a:latin typeface="+mj-lt"/>
              </a:rPr>
              <a:t>energy production </a:t>
            </a:r>
            <a:r>
              <a:rPr lang="en-US" sz="2000" dirty="0">
                <a:latin typeface="+mj-lt"/>
              </a:rPr>
              <a:t>and consumption, regulations, and producer and consumer </a:t>
            </a:r>
            <a:r>
              <a:rPr lang="en-US" sz="2000" dirty="0" smtClean="0">
                <a:latin typeface="+mj-lt"/>
              </a:rPr>
              <a:t>behavior, and are </a:t>
            </a:r>
            <a:r>
              <a:rPr lang="en-US" sz="2000" dirty="0">
                <a:latin typeface="+mj-lt"/>
              </a:rPr>
              <a:t>subject to much </a:t>
            </a:r>
            <a:r>
              <a:rPr lang="en-US" sz="2000" dirty="0" smtClean="0">
                <a:latin typeface="+mj-lt"/>
              </a:rPr>
              <a:t>uncertainty.</a:t>
            </a:r>
            <a:endParaRPr lang="en-US" sz="2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050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21885" y="887720"/>
            <a:ext cx="5114891" cy="47886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3" name="Text Box 7"/>
          <p:cNvSpPr txBox="1">
            <a:spLocks noChangeArrowheads="1"/>
          </p:cNvSpPr>
          <p:nvPr/>
        </p:nvSpPr>
        <p:spPr bwMode="auto">
          <a:xfrm>
            <a:off x="4700657" y="2777238"/>
            <a:ext cx="838200" cy="400050"/>
          </a:xfrm>
          <a:prstGeom prst="rect">
            <a:avLst/>
          </a:prstGeom>
          <a:noFill/>
          <a:ln w="9525">
            <a:noFill/>
            <a:miter lim="800000"/>
            <a:headEnd/>
            <a:tailEnd/>
          </a:ln>
        </p:spPr>
        <p:txBody>
          <a:bodyPr>
            <a:spAutoFit/>
          </a:bodyPr>
          <a:lstStyle/>
          <a:p>
            <a:pPr>
              <a:spcAft>
                <a:spcPts val="1000"/>
              </a:spcAft>
            </a:pPr>
            <a:r>
              <a:rPr lang="en-US" sz="2000" dirty="0">
                <a:cs typeface="Arial" charset="0"/>
              </a:rPr>
              <a:t>Utica</a:t>
            </a:r>
          </a:p>
        </p:txBody>
      </p:sp>
      <p:sp>
        <p:nvSpPr>
          <p:cNvPr id="4104" name="Text Box 8"/>
          <p:cNvSpPr txBox="1">
            <a:spLocks noChangeArrowheads="1"/>
          </p:cNvSpPr>
          <p:nvPr/>
        </p:nvSpPr>
        <p:spPr bwMode="auto">
          <a:xfrm>
            <a:off x="5462657" y="3082038"/>
            <a:ext cx="1371600" cy="400050"/>
          </a:xfrm>
          <a:prstGeom prst="rect">
            <a:avLst/>
          </a:prstGeom>
          <a:noFill/>
          <a:ln w="9525">
            <a:noFill/>
            <a:miter lim="800000"/>
            <a:headEnd/>
            <a:tailEnd/>
          </a:ln>
        </p:spPr>
        <p:txBody>
          <a:bodyPr>
            <a:spAutoFit/>
          </a:bodyPr>
          <a:lstStyle/>
          <a:p>
            <a:pPr>
              <a:spcAft>
                <a:spcPts val="1000"/>
              </a:spcAft>
            </a:pPr>
            <a:r>
              <a:rPr lang="en-US" sz="2000" dirty="0">
                <a:cs typeface="Arial" charset="0"/>
              </a:rPr>
              <a:t>Marcellus</a:t>
            </a:r>
          </a:p>
        </p:txBody>
      </p:sp>
      <p:sp>
        <p:nvSpPr>
          <p:cNvPr id="9" name="Title 2"/>
          <p:cNvSpPr txBox="1">
            <a:spLocks/>
          </p:cNvSpPr>
          <p:nvPr/>
        </p:nvSpPr>
        <p:spPr>
          <a:xfrm>
            <a:off x="457200" y="-11875"/>
            <a:ext cx="8229600" cy="762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100" normalizeH="0" baseline="0" noProof="0" dirty="0" smtClean="0">
                <a:ln w="3200">
                  <a:solidFill>
                    <a:schemeClr val="bg2">
                      <a:shade val="75000"/>
                      <a:alpha val="25000"/>
                    </a:schemeClr>
                  </a:solidFill>
                  <a:prstDash val="solid"/>
                  <a:round/>
                </a:ln>
                <a:solidFill>
                  <a:schemeClr val="tx2"/>
                </a:solidFill>
                <a:effectLst>
                  <a:outerShdw blurRad="38100" dist="38100" dir="2700000" algn="tl">
                    <a:srgbClr val="000000">
                      <a:alpha val="43137"/>
                    </a:srgbClr>
                  </a:outerShdw>
                </a:effectLst>
                <a:uLnTx/>
                <a:uFillTx/>
                <a:latin typeface="+mj-lt"/>
                <a:ea typeface="+mj-ea"/>
                <a:cs typeface="+mj-cs"/>
              </a:rPr>
              <a:t>North America </a:t>
            </a:r>
            <a:r>
              <a:rPr kumimoji="0" lang="en-US" sz="4000" b="1" i="0" u="none" strike="noStrike" kern="1200" cap="none" spc="-100" normalizeH="0" baseline="0" noProof="0" dirty="0" err="1" smtClean="0">
                <a:ln w="3200">
                  <a:solidFill>
                    <a:schemeClr val="bg2">
                      <a:shade val="75000"/>
                      <a:alpha val="25000"/>
                    </a:schemeClr>
                  </a:solidFill>
                  <a:prstDash val="solid"/>
                  <a:round/>
                </a:ln>
                <a:solidFill>
                  <a:schemeClr val="tx2"/>
                </a:solidFill>
                <a:effectLst>
                  <a:outerShdw blurRad="38100" dist="38100" dir="2700000" algn="tl">
                    <a:srgbClr val="000000">
                      <a:alpha val="43137"/>
                    </a:srgbClr>
                  </a:outerShdw>
                </a:effectLst>
                <a:uLnTx/>
                <a:uFillTx/>
                <a:latin typeface="+mj-lt"/>
                <a:ea typeface="+mj-ea"/>
                <a:cs typeface="+mj-cs"/>
              </a:rPr>
              <a:t>Mudrock</a:t>
            </a:r>
            <a:r>
              <a:rPr kumimoji="0" lang="en-US" sz="4000" b="1" i="0" u="none" strike="noStrike" kern="1200" cap="none" spc="-100" normalizeH="0" baseline="0" noProof="0" dirty="0" smtClean="0">
                <a:ln w="3200">
                  <a:solidFill>
                    <a:schemeClr val="bg2">
                      <a:shade val="75000"/>
                      <a:alpha val="25000"/>
                    </a:schemeClr>
                  </a:solidFill>
                  <a:prstDash val="solid"/>
                  <a:round/>
                </a:ln>
                <a:solidFill>
                  <a:schemeClr val="tx2"/>
                </a:solidFill>
                <a:effectLst>
                  <a:outerShdw blurRad="38100" dist="38100" dir="2700000" algn="tl">
                    <a:srgbClr val="000000">
                      <a:alpha val="43137"/>
                    </a:srgbClr>
                  </a:outerShdw>
                </a:effectLst>
                <a:uLnTx/>
                <a:uFillTx/>
                <a:latin typeface="+mj-lt"/>
                <a:ea typeface="+mj-ea"/>
                <a:cs typeface="+mj-cs"/>
              </a:rPr>
              <a:t> Basins</a:t>
            </a:r>
            <a:endParaRPr kumimoji="0" lang="en-US" sz="4000" b="1" i="0" u="none" strike="noStrike" kern="1200" cap="none" spc="-100" normalizeH="0" baseline="0" noProof="0" dirty="0">
              <a:ln w="3200">
                <a:solidFill>
                  <a:schemeClr val="bg2">
                    <a:shade val="75000"/>
                    <a:alpha val="25000"/>
                  </a:schemeClr>
                </a:solidFill>
                <a:prstDash val="solid"/>
                <a:round/>
              </a:ln>
              <a:solidFill>
                <a:schemeClr val="tx2"/>
              </a:solidFill>
              <a:effectLst>
                <a:outerShdw blurRad="38100" dist="38100" dir="2700000" algn="tl">
                  <a:srgbClr val="000000">
                    <a:alpha val="43137"/>
                  </a:srgbClr>
                </a:outerShdw>
              </a:effectLst>
              <a:uLnTx/>
              <a:uFillTx/>
              <a:latin typeface="+mj-lt"/>
              <a:ea typeface="+mj-ea"/>
              <a:cs typeface="+mj-cs"/>
            </a:endParaRPr>
          </a:p>
        </p:txBody>
      </p:sp>
      <p:sp>
        <p:nvSpPr>
          <p:cNvPr id="10" name="Rectangle 9"/>
          <p:cNvSpPr/>
          <p:nvPr/>
        </p:nvSpPr>
        <p:spPr>
          <a:xfrm>
            <a:off x="3513612" y="6019800"/>
            <a:ext cx="5562600" cy="369332"/>
          </a:xfrm>
          <a:prstGeom prst="rect">
            <a:avLst/>
          </a:prstGeom>
        </p:spPr>
        <p:txBody>
          <a:bodyPr wrap="square">
            <a:spAutoFit/>
          </a:bodyPr>
          <a:lstStyle/>
          <a:p>
            <a:pPr algn="r"/>
            <a:r>
              <a:rPr lang="en-US" dirty="0" smtClean="0">
                <a:solidFill>
                  <a:schemeClr val="bg1"/>
                </a:solidFill>
                <a:latin typeface="Arial" panose="020B0604020202020204" pitchFamily="34" charset="0"/>
                <a:cs typeface="Arial" panose="020B0604020202020204" pitchFamily="34" charset="0"/>
              </a:rPr>
              <a:t>http://www.unconventionalenergyresources.com/</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589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104">
                                            <p:txEl>
                                              <p:pRg st="0" end="0"/>
                                            </p:txEl>
                                          </p:spTgt>
                                        </p:tgtEl>
                                        <p:attrNameLst>
                                          <p:attrName>style.visibility</p:attrName>
                                        </p:attrNameLst>
                                      </p:cBhvr>
                                      <p:to>
                                        <p:strVal val="visible"/>
                                      </p:to>
                                    </p:set>
                                    <p:animEffect transition="in" filter="fade">
                                      <p:cBhvr>
                                        <p:cTn id="7" dur="2000"/>
                                        <p:tgtEl>
                                          <p:spTgt spid="4104">
                                            <p:txEl>
                                              <p:pRg st="0" end="0"/>
                                            </p:txEl>
                                          </p:spTgt>
                                        </p:tgtEl>
                                      </p:cBhvr>
                                    </p:animEffect>
                                  </p:childTnLst>
                                </p:cTn>
                              </p:par>
                            </p:childTnLst>
                          </p:cTn>
                        </p:par>
                        <p:par>
                          <p:cTn id="8" fill="hold">
                            <p:stCondLst>
                              <p:cond delay="2500"/>
                            </p:stCondLst>
                            <p:childTnLst>
                              <p:par>
                                <p:cTn id="9" presetID="10" presetClass="entr" presetSubtype="0" fill="hold" grpId="0" nodeType="afterEffect">
                                  <p:stCondLst>
                                    <p:cond delay="500"/>
                                  </p:stCondLst>
                                  <p:childTnLst>
                                    <p:set>
                                      <p:cBhvr>
                                        <p:cTn id="10" dur="1" fill="hold">
                                          <p:stCondLst>
                                            <p:cond delay="0"/>
                                          </p:stCondLst>
                                        </p:cTn>
                                        <p:tgtEl>
                                          <p:spTgt spid="4103"/>
                                        </p:tgtEl>
                                        <p:attrNameLst>
                                          <p:attrName>style.visibility</p:attrName>
                                        </p:attrNameLst>
                                      </p:cBhvr>
                                      <p:to>
                                        <p:strVal val="visible"/>
                                      </p:to>
                                    </p:set>
                                    <p:animEffect transition="in" filter="fade">
                                      <p:cBhvr>
                                        <p:cTn id="11" dur="20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P spid="4104"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algn="ctr"/>
            <a:r>
              <a:rPr lang="en-US" b="1" dirty="0" smtClean="0">
                <a:solidFill>
                  <a:schemeClr val="tx2"/>
                </a:solidFill>
                <a:effectLst>
                  <a:outerShdw blurRad="38100" dist="38100" dir="2700000" algn="tl">
                    <a:srgbClr val="000000">
                      <a:alpha val="43137"/>
                    </a:srgbClr>
                  </a:outerShdw>
                </a:effectLst>
              </a:rPr>
              <a:t>US Natural Gas Resources</a:t>
            </a:r>
            <a:endParaRPr lang="en-US" b="1" dirty="0">
              <a:solidFill>
                <a:schemeClr val="tx2"/>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762000" y="1066800"/>
            <a:ext cx="7589133" cy="4800600"/>
          </a:xfrm>
          <a:prstGeom prst="rect">
            <a:avLst/>
          </a:prstGeom>
          <a:ln>
            <a:solidFill>
              <a:schemeClr val="tx1"/>
            </a:solidFill>
          </a:ln>
          <a:effectLst>
            <a:outerShdw blurRad="292100" dist="139700" dir="2700000" algn="tl" rotWithShape="0">
              <a:srgbClr val="333333">
                <a:alpha val="65000"/>
              </a:srgbClr>
            </a:outerShdw>
          </a:effectLst>
        </p:spPr>
      </p:pic>
      <p:sp>
        <p:nvSpPr>
          <p:cNvPr id="4" name="Rectangle 3"/>
          <p:cNvSpPr/>
          <p:nvPr/>
        </p:nvSpPr>
        <p:spPr>
          <a:xfrm>
            <a:off x="5355783" y="6248400"/>
            <a:ext cx="3845925" cy="369332"/>
          </a:xfrm>
          <a:prstGeom prst="rect">
            <a:avLst/>
          </a:prstGeom>
        </p:spPr>
        <p:txBody>
          <a:bodyPr wrap="none">
            <a:spAutoFit/>
          </a:bodyPr>
          <a:lstStyle/>
          <a:p>
            <a:r>
              <a:rPr lang="en-US" dirty="0">
                <a:solidFill>
                  <a:schemeClr val="bg1"/>
                </a:solidFill>
              </a:rPr>
              <a:t>Source: </a:t>
            </a:r>
            <a:r>
              <a:rPr lang="en-US" dirty="0" smtClean="0">
                <a:solidFill>
                  <a:schemeClr val="bg1"/>
                </a:solidFill>
              </a:rPr>
              <a:t>Potential Gas Committee, 2015</a:t>
            </a:r>
            <a:endParaRPr lang="en-US" dirty="0">
              <a:solidFill>
                <a:schemeClr val="bg1"/>
              </a:solidFill>
            </a:endParaRPr>
          </a:p>
        </p:txBody>
      </p:sp>
    </p:spTree>
    <p:extLst>
      <p:ext uri="{BB962C8B-B14F-4D97-AF65-F5344CB8AC3E}">
        <p14:creationId xmlns:p14="http://schemas.microsoft.com/office/powerpoint/2010/main" val="20204560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457200" y="0"/>
            <a:ext cx="82296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a:r>
              <a:rPr lang="en-US" b="1" dirty="0" smtClean="0">
                <a:solidFill>
                  <a:schemeClr val="tx2"/>
                </a:solidFill>
                <a:effectLst>
                  <a:outerShdw blurRad="38100" dist="38100" dir="2700000" algn="tl">
                    <a:srgbClr val="000000">
                      <a:alpha val="43137"/>
                    </a:srgbClr>
                  </a:outerShdw>
                </a:effectLst>
              </a:rPr>
              <a:t>Marcellus Shale</a:t>
            </a:r>
          </a:p>
        </p:txBody>
      </p:sp>
      <p:pic>
        <p:nvPicPr>
          <p:cNvPr id="5" name="Picture 4" descr="graph of natural gas production in selected regions, as explained in the article text"/>
          <p:cNvPicPr/>
          <p:nvPr/>
        </p:nvPicPr>
        <p:blipFill>
          <a:blip r:embed="rId2">
            <a:extLst>
              <a:ext uri="{28A0092B-C50C-407E-A947-70E740481C1C}">
                <a14:useLocalDpi xmlns:a14="http://schemas.microsoft.com/office/drawing/2010/main" val="0"/>
              </a:ext>
            </a:extLst>
          </a:blip>
          <a:srcRect/>
          <a:stretch>
            <a:fillRect/>
          </a:stretch>
        </p:blipFill>
        <p:spPr bwMode="auto">
          <a:xfrm>
            <a:off x="884663" y="792162"/>
            <a:ext cx="7772400" cy="48006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768241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9144000" cy="990600"/>
          </a:xfrm>
        </p:spPr>
        <p:txBody>
          <a:bodyPr>
            <a:noAutofit/>
          </a:bodyPr>
          <a:lstStyle/>
          <a:p>
            <a:pPr algn="ctr"/>
            <a:r>
              <a:rPr lang="en-US" sz="4000" b="1" dirty="0" smtClean="0">
                <a:solidFill>
                  <a:schemeClr val="tx2"/>
                </a:solidFill>
                <a:effectLst>
                  <a:outerShdw blurRad="38100" dist="38100" dir="2700000" algn="tl">
                    <a:srgbClr val="000000">
                      <a:alpha val="43137"/>
                    </a:srgbClr>
                  </a:outerShdw>
                </a:effectLst>
              </a:rPr>
              <a:t>U.S.  Oil Production</a:t>
            </a:r>
            <a:endParaRPr lang="en-US" sz="4000" b="1" dirty="0">
              <a:solidFill>
                <a:schemeClr val="tx2"/>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817798" y="1146717"/>
            <a:ext cx="7508403" cy="4807898"/>
          </a:xfrm>
          <a:prstGeom prst="rect">
            <a:avLst/>
          </a:prstGeom>
        </p:spPr>
      </p:pic>
      <p:sp>
        <p:nvSpPr>
          <p:cNvPr id="4" name="TextBox 3"/>
          <p:cNvSpPr txBox="1"/>
          <p:nvPr/>
        </p:nvSpPr>
        <p:spPr>
          <a:xfrm>
            <a:off x="7391400" y="6137830"/>
            <a:ext cx="1608133" cy="369332"/>
          </a:xfrm>
          <a:prstGeom prst="rect">
            <a:avLst/>
          </a:prstGeom>
          <a:noFill/>
        </p:spPr>
        <p:txBody>
          <a:bodyPr wrap="none" rtlCol="0">
            <a:spAutoFit/>
          </a:bodyPr>
          <a:lstStyle/>
          <a:p>
            <a:r>
              <a:rPr lang="en-US" dirty="0" smtClean="0">
                <a:solidFill>
                  <a:schemeClr val="bg1"/>
                </a:solidFill>
                <a:latin typeface="+mj-lt"/>
              </a:rPr>
              <a:t>April 28, 2016</a:t>
            </a:r>
            <a:endParaRPr lang="en-US" dirty="0">
              <a:solidFill>
                <a:schemeClr val="bg1"/>
              </a:solidFill>
              <a:latin typeface="+mj-lt"/>
            </a:endParaRPr>
          </a:p>
        </p:txBody>
      </p:sp>
    </p:spTree>
    <p:extLst>
      <p:ext uri="{BB962C8B-B14F-4D97-AF65-F5344CB8AC3E}">
        <p14:creationId xmlns:p14="http://schemas.microsoft.com/office/powerpoint/2010/main" val="3843671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92334" y="3217334"/>
            <a:ext cx="747641" cy="461665"/>
          </a:xfrm>
          <a:prstGeom prst="rect">
            <a:avLst/>
          </a:prstGeom>
          <a:noFill/>
        </p:spPr>
        <p:txBody>
          <a:bodyPr wrap="none" rtlCol="0">
            <a:spAutoFit/>
          </a:bodyPr>
          <a:lstStyle/>
          <a:p>
            <a:r>
              <a:rPr lang="en-US" sz="2400" dirty="0" smtClean="0">
                <a:solidFill>
                  <a:schemeClr val="bg1"/>
                </a:solidFill>
              </a:rPr>
              <a:t>82%</a:t>
            </a:r>
            <a:endParaRPr lang="en-US" sz="2400" dirty="0">
              <a:solidFill>
                <a:schemeClr val="bg1"/>
              </a:solidFill>
            </a:endParaRPr>
          </a:p>
        </p:txBody>
      </p:sp>
      <p:sp>
        <p:nvSpPr>
          <p:cNvPr id="9" name="Title 1"/>
          <p:cNvSpPr>
            <a:spLocks noGrp="1"/>
          </p:cNvSpPr>
          <p:nvPr>
            <p:ph type="title"/>
          </p:nvPr>
        </p:nvSpPr>
        <p:spPr>
          <a:xfrm>
            <a:off x="0" y="78741"/>
            <a:ext cx="9144000" cy="547793"/>
          </a:xfrm>
        </p:spPr>
        <p:txBody>
          <a:bodyPr>
            <a:normAutofit fontScale="90000"/>
          </a:bodyPr>
          <a:lstStyle/>
          <a:p>
            <a:pPr algn="ctr"/>
            <a:r>
              <a:rPr lang="en-US" sz="3600" b="1" dirty="0" smtClean="0">
                <a:solidFill>
                  <a:schemeClr val="tx2"/>
                </a:solidFill>
                <a:effectLst>
                  <a:outerShdw blurRad="38100" dist="38100" dir="2700000" algn="tl">
                    <a:srgbClr val="000000">
                      <a:alpha val="43137"/>
                    </a:srgbClr>
                  </a:outerShdw>
                </a:effectLst>
              </a:rPr>
              <a:t>Ohio Liquids Production</a:t>
            </a:r>
            <a:endParaRPr lang="en-US" sz="3600" b="1" dirty="0">
              <a:solidFill>
                <a:schemeClr val="tx2"/>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26534"/>
            <a:ext cx="7607808" cy="5181600"/>
          </a:xfrm>
          <a:prstGeom prst="rect">
            <a:avLst/>
          </a:prstGeom>
          <a:ln>
            <a:solidFill>
              <a:schemeClr val="tx1"/>
            </a:solidFill>
          </a:ln>
          <a:effectLst>
            <a:outerShdw blurRad="292100" dist="139700" dir="2700000" algn="tl" rotWithShape="0">
              <a:srgbClr val="333333">
                <a:alpha val="65000"/>
              </a:srgbClr>
            </a:outerShdw>
          </a:effectLst>
        </p:spPr>
      </p:pic>
      <p:sp>
        <p:nvSpPr>
          <p:cNvPr id="8" name="TextBox 7"/>
          <p:cNvSpPr txBox="1"/>
          <p:nvPr/>
        </p:nvSpPr>
        <p:spPr>
          <a:xfrm>
            <a:off x="7394803" y="6172200"/>
            <a:ext cx="1749197" cy="369332"/>
          </a:xfrm>
          <a:prstGeom prst="rect">
            <a:avLst/>
          </a:prstGeom>
          <a:noFill/>
        </p:spPr>
        <p:txBody>
          <a:bodyPr wrap="none" rtlCol="0">
            <a:spAutoFit/>
          </a:bodyPr>
          <a:lstStyle/>
          <a:p>
            <a:r>
              <a:rPr lang="en-US" dirty="0" err="1" smtClean="0">
                <a:solidFill>
                  <a:schemeClr val="bg1"/>
                </a:solidFill>
                <a:latin typeface="+mj-lt"/>
              </a:rPr>
              <a:t>Kell</a:t>
            </a:r>
            <a:r>
              <a:rPr lang="en-US" dirty="0" smtClean="0">
                <a:solidFill>
                  <a:schemeClr val="bg1"/>
                </a:solidFill>
                <a:latin typeface="+mj-lt"/>
              </a:rPr>
              <a:t>, Ohio DNR</a:t>
            </a:r>
            <a:endParaRPr lang="en-US" dirty="0">
              <a:solidFill>
                <a:schemeClr val="bg1"/>
              </a:solidFill>
              <a:latin typeface="+mj-lt"/>
            </a:endParaRPr>
          </a:p>
        </p:txBody>
      </p:sp>
    </p:spTree>
    <p:extLst>
      <p:ext uri="{BB962C8B-B14F-4D97-AF65-F5344CB8AC3E}">
        <p14:creationId xmlns:p14="http://schemas.microsoft.com/office/powerpoint/2010/main" val="90352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blog.ucsusa.org/wp-content/uploads/2014/03/mlo_full_record.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1066800"/>
            <a:ext cx="7620000" cy="43434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Grp="1" noChangeArrowheads="1"/>
          </p:cNvSpPr>
          <p:nvPr>
            <p:ph type="title"/>
          </p:nvPr>
        </p:nvSpPr>
        <p:spPr>
          <a:xfrm>
            <a:off x="381000" y="0"/>
            <a:ext cx="8229600" cy="1143000"/>
          </a:xfrm>
        </p:spPr>
        <p:txBody>
          <a:bodyPr/>
          <a:lstStyle/>
          <a:p>
            <a:pPr algn="ctr" eaLnBrk="1" hangingPunct="1"/>
            <a:r>
              <a:rPr lang="en-US" altLang="en-US" dirty="0" smtClean="0"/>
              <a:t>Atmospheric Carbon Dioxide</a:t>
            </a:r>
          </a:p>
        </p:txBody>
      </p:sp>
      <p:sp>
        <p:nvSpPr>
          <p:cNvPr id="6" name="Rectangle 3"/>
          <p:cNvSpPr txBox="1">
            <a:spLocks noChangeArrowheads="1"/>
          </p:cNvSpPr>
          <p:nvPr/>
        </p:nvSpPr>
        <p:spPr>
          <a:xfrm>
            <a:off x="838200" y="5181600"/>
            <a:ext cx="7924800" cy="762000"/>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rgbClr val="25406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rgbClr val="25406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rgbClr val="25406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25406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25406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r>
              <a:rPr lang="en-US" altLang="en-US" sz="1800" dirty="0" smtClean="0">
                <a:solidFill>
                  <a:schemeClr val="tx1"/>
                </a:solidFill>
              </a:rPr>
              <a:t>Chart shows a steady increase of CO</a:t>
            </a:r>
            <a:r>
              <a:rPr lang="en-US" altLang="en-US" sz="1800" baseline="-25000" dirty="0" smtClean="0">
                <a:solidFill>
                  <a:schemeClr val="tx1"/>
                </a:solidFill>
              </a:rPr>
              <a:t>2</a:t>
            </a:r>
            <a:r>
              <a:rPr lang="en-US" altLang="en-US" sz="1800" dirty="0" smtClean="0">
                <a:solidFill>
                  <a:schemeClr val="tx1"/>
                </a:solidFill>
              </a:rPr>
              <a:t> concentration in the last five decades. Although this chart is based on Mauna Loa’s data, the same trend has been found in many other places.</a:t>
            </a:r>
          </a:p>
        </p:txBody>
      </p:sp>
    </p:spTree>
    <p:extLst>
      <p:ext uri="{BB962C8B-B14F-4D97-AF65-F5344CB8AC3E}">
        <p14:creationId xmlns:p14="http://schemas.microsoft.com/office/powerpoint/2010/main" val="22518417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7" y="28832"/>
            <a:ext cx="9144000" cy="838200"/>
          </a:xfrm>
        </p:spPr>
        <p:txBody>
          <a:bodyPr>
            <a:normAutofit/>
          </a:bodyPr>
          <a:lstStyle/>
          <a:p>
            <a:pPr algn="ctr"/>
            <a:r>
              <a:rPr lang="en-US" b="1" dirty="0" smtClean="0">
                <a:solidFill>
                  <a:schemeClr val="tx2"/>
                </a:solidFill>
                <a:effectLst>
                  <a:outerShdw blurRad="38100" dist="38100" dir="2700000" algn="tl">
                    <a:srgbClr val="000000">
                      <a:alpha val="43137"/>
                    </a:srgbClr>
                  </a:outerShdw>
                </a:effectLst>
              </a:rPr>
              <a:t>US Energy Forecast</a:t>
            </a:r>
            <a:endParaRPr lang="en-US" b="1" dirty="0">
              <a:solidFill>
                <a:schemeClr val="tx2"/>
              </a:solidFill>
              <a:effectLst>
                <a:outerShdw blurRad="38100" dist="38100" dir="2700000" algn="tl">
                  <a:srgbClr val="000000">
                    <a:alpha val="43137"/>
                  </a:srgbClr>
                </a:outerShdw>
              </a:effectLst>
            </a:endParaRPr>
          </a:p>
        </p:txBody>
      </p:sp>
      <p:sp>
        <p:nvSpPr>
          <p:cNvPr id="6" name="TextBox 5"/>
          <p:cNvSpPr txBox="1"/>
          <p:nvPr/>
        </p:nvSpPr>
        <p:spPr>
          <a:xfrm>
            <a:off x="7543800" y="6316702"/>
            <a:ext cx="1394869" cy="369332"/>
          </a:xfrm>
          <a:prstGeom prst="rect">
            <a:avLst/>
          </a:prstGeom>
          <a:noFill/>
        </p:spPr>
        <p:txBody>
          <a:bodyPr wrap="none" rtlCol="0">
            <a:spAutoFit/>
          </a:bodyPr>
          <a:lstStyle/>
          <a:p>
            <a:r>
              <a:rPr lang="en-US" dirty="0">
                <a:solidFill>
                  <a:schemeClr val="bg1"/>
                </a:solidFill>
              </a:rPr>
              <a:t>Source: EIA </a:t>
            </a:r>
          </a:p>
        </p:txBody>
      </p:sp>
      <p:pic>
        <p:nvPicPr>
          <p:cNvPr id="4" name="Picture 3"/>
          <p:cNvPicPr>
            <a:picLocks noChangeAspect="1"/>
          </p:cNvPicPr>
          <p:nvPr/>
        </p:nvPicPr>
        <p:blipFill>
          <a:blip r:embed="rId2"/>
          <a:stretch>
            <a:fillRect/>
          </a:stretch>
        </p:blipFill>
        <p:spPr>
          <a:xfrm>
            <a:off x="1066800" y="985024"/>
            <a:ext cx="7808154" cy="4958576"/>
          </a:xfrm>
          <a:prstGeom prst="rect">
            <a:avLst/>
          </a:prstGeom>
        </p:spPr>
      </p:pic>
    </p:spTree>
    <p:extLst>
      <p:ext uri="{BB962C8B-B14F-4D97-AF65-F5344CB8AC3E}">
        <p14:creationId xmlns:p14="http://schemas.microsoft.com/office/powerpoint/2010/main" val="3623046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4470" b="10521"/>
          <a:stretch/>
        </p:blipFill>
        <p:spPr>
          <a:xfrm>
            <a:off x="0" y="1142999"/>
            <a:ext cx="9144000" cy="4572571"/>
          </a:xfrm>
          <a:prstGeom prst="rect">
            <a:avLst/>
          </a:prstGeom>
        </p:spPr>
      </p:pic>
      <p:sp>
        <p:nvSpPr>
          <p:cNvPr id="2" name="Title 1"/>
          <p:cNvSpPr>
            <a:spLocks noGrp="1"/>
          </p:cNvSpPr>
          <p:nvPr>
            <p:ph type="title"/>
          </p:nvPr>
        </p:nvSpPr>
        <p:spPr>
          <a:xfrm>
            <a:off x="0" y="152400"/>
            <a:ext cx="9144000" cy="838200"/>
          </a:xfrm>
        </p:spPr>
        <p:txBody>
          <a:bodyPr>
            <a:normAutofit/>
          </a:bodyPr>
          <a:lstStyle/>
          <a:p>
            <a:pPr algn="ctr"/>
            <a:r>
              <a:rPr lang="en-US" b="1" dirty="0" smtClean="0">
                <a:solidFill>
                  <a:schemeClr val="tx2"/>
                </a:solidFill>
                <a:effectLst>
                  <a:outerShdw blurRad="38100" dist="38100" dir="2700000" algn="tl">
                    <a:srgbClr val="000000">
                      <a:alpha val="43137"/>
                    </a:srgbClr>
                  </a:outerShdw>
                </a:effectLst>
              </a:rPr>
              <a:t>US Energy Forecast</a:t>
            </a:r>
            <a:endParaRPr lang="en-US" b="1" dirty="0">
              <a:solidFill>
                <a:schemeClr val="tx2"/>
              </a:solidFill>
              <a:effectLst>
                <a:outerShdw blurRad="38100" dist="38100" dir="2700000" algn="tl">
                  <a:srgbClr val="000000">
                    <a:alpha val="43137"/>
                  </a:srgbClr>
                </a:outerShdw>
              </a:effectLst>
            </a:endParaRPr>
          </a:p>
        </p:txBody>
      </p:sp>
      <p:sp>
        <p:nvSpPr>
          <p:cNvPr id="6" name="TextBox 5"/>
          <p:cNvSpPr txBox="1"/>
          <p:nvPr/>
        </p:nvSpPr>
        <p:spPr>
          <a:xfrm>
            <a:off x="7543800" y="6316702"/>
            <a:ext cx="1394869" cy="369332"/>
          </a:xfrm>
          <a:prstGeom prst="rect">
            <a:avLst/>
          </a:prstGeom>
          <a:noFill/>
        </p:spPr>
        <p:txBody>
          <a:bodyPr wrap="none" rtlCol="0">
            <a:spAutoFit/>
          </a:bodyPr>
          <a:lstStyle/>
          <a:p>
            <a:r>
              <a:rPr lang="en-US" dirty="0">
                <a:solidFill>
                  <a:schemeClr val="bg1"/>
                </a:solidFill>
              </a:rPr>
              <a:t>Source: EIA </a:t>
            </a:r>
          </a:p>
        </p:txBody>
      </p:sp>
      <p:cxnSp>
        <p:nvCxnSpPr>
          <p:cNvPr id="15" name="Straight Connector 14"/>
          <p:cNvCxnSpPr/>
          <p:nvPr/>
        </p:nvCxnSpPr>
        <p:spPr>
          <a:xfrm flipV="1">
            <a:off x="7391400" y="3124200"/>
            <a:ext cx="1310588" cy="228600"/>
          </a:xfrm>
          <a:prstGeom prst="line">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56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
            <a:ext cx="9144000" cy="670560"/>
          </a:xfrm>
        </p:spPr>
        <p:txBody>
          <a:bodyPr>
            <a:noAutofit/>
          </a:bodyPr>
          <a:lstStyle/>
          <a:p>
            <a:pPr algn="ctr"/>
            <a:r>
              <a:rPr lang="en-US" sz="4000" b="1" dirty="0" smtClean="0">
                <a:solidFill>
                  <a:schemeClr val="tx2"/>
                </a:solidFill>
                <a:effectLst>
                  <a:outerShdw blurRad="38100" dist="38100" dir="2700000" algn="tl">
                    <a:srgbClr val="000000">
                      <a:alpha val="43137"/>
                    </a:srgbClr>
                  </a:outerShdw>
                </a:effectLst>
              </a:rPr>
              <a:t>Energy Price Impact</a:t>
            </a:r>
            <a:endParaRPr lang="en-US" sz="4000" b="1" dirty="0">
              <a:solidFill>
                <a:schemeClr val="tx2"/>
              </a:solidFill>
              <a:effectLst>
                <a:outerShdw blurRad="38100" dist="38100" dir="2700000" algn="tl">
                  <a:srgbClr val="000000">
                    <a:alpha val="43137"/>
                  </a:srgbClr>
                </a:outerShdw>
              </a:effectLst>
            </a:endParaRPr>
          </a:p>
        </p:txBody>
      </p:sp>
      <p:sp>
        <p:nvSpPr>
          <p:cNvPr id="6" name="TextBox 5"/>
          <p:cNvSpPr txBox="1"/>
          <p:nvPr/>
        </p:nvSpPr>
        <p:spPr>
          <a:xfrm>
            <a:off x="3962400" y="6019800"/>
            <a:ext cx="5027145" cy="276999"/>
          </a:xfrm>
          <a:prstGeom prst="rect">
            <a:avLst/>
          </a:prstGeom>
          <a:noFill/>
        </p:spPr>
        <p:txBody>
          <a:bodyPr wrap="none" rtlCol="0">
            <a:spAutoFit/>
          </a:bodyPr>
          <a:lstStyle/>
          <a:p>
            <a:r>
              <a:rPr lang="en-US" sz="1200" dirty="0" smtClean="0">
                <a:solidFill>
                  <a:schemeClr val="bg1"/>
                </a:solidFill>
                <a:latin typeface="Arial" panose="020B0604020202020204" pitchFamily="34" charset="0"/>
                <a:cs typeface="Arial" panose="020B0604020202020204" pitchFamily="34" charset="0"/>
              </a:rPr>
              <a:t>Source: International Energy Agency, 2013 Key World Energy Statistics</a:t>
            </a:r>
            <a:endParaRPr lang="en-US" sz="1200" dirty="0">
              <a:solidFill>
                <a:schemeClr val="bg1"/>
              </a:solidFill>
              <a:latin typeface="Arial" panose="020B0604020202020204" pitchFamily="34" charset="0"/>
              <a:cs typeface="Arial" panose="020B0604020202020204" pitchFamily="34" charset="0"/>
            </a:endParaRPr>
          </a:p>
        </p:txBody>
      </p:sp>
      <p:pic>
        <p:nvPicPr>
          <p:cNvPr id="5122" name="Picture 2" descr="U.S. consumer price index and major subcomponents, as explained in the article tex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1143001"/>
            <a:ext cx="8229600" cy="406522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8109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457200" y="0"/>
            <a:ext cx="82296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a:r>
              <a:rPr lang="en-US" b="1" dirty="0" smtClean="0">
                <a:solidFill>
                  <a:schemeClr val="tx2"/>
                </a:solidFill>
                <a:effectLst>
                  <a:outerShdw blurRad="38100" dist="38100" dir="2700000" algn="tl">
                    <a:srgbClr val="000000">
                      <a:alpha val="43137"/>
                    </a:srgbClr>
                  </a:outerShdw>
                </a:effectLst>
              </a:rPr>
              <a:t>Appalachian Basin Flow Data</a:t>
            </a:r>
          </a:p>
        </p:txBody>
      </p:sp>
      <p:sp>
        <p:nvSpPr>
          <p:cNvPr id="9" name="TextBox 8"/>
          <p:cNvSpPr txBox="1"/>
          <p:nvPr/>
        </p:nvSpPr>
        <p:spPr>
          <a:xfrm>
            <a:off x="7310095" y="6269622"/>
            <a:ext cx="1803699" cy="338554"/>
          </a:xfrm>
          <a:prstGeom prst="rect">
            <a:avLst/>
          </a:prstGeom>
          <a:noFill/>
        </p:spPr>
        <p:txBody>
          <a:bodyPr wrap="none" rtlCol="0">
            <a:spAutoFit/>
          </a:bodyPr>
          <a:lstStyle/>
          <a:p>
            <a:r>
              <a:rPr lang="en-US" sz="1600" dirty="0" smtClean="0">
                <a:solidFill>
                  <a:schemeClr val="bg1"/>
                </a:solidFill>
                <a:latin typeface="+mj-lt"/>
              </a:rPr>
              <a:t>RS Energy Group</a:t>
            </a:r>
            <a:endParaRPr lang="en-US" sz="1600" dirty="0">
              <a:solidFill>
                <a:schemeClr val="bg1"/>
              </a:solidFill>
              <a:latin typeface="+mj-lt"/>
            </a:endParaRPr>
          </a:p>
        </p:txBody>
      </p:sp>
      <p:pic>
        <p:nvPicPr>
          <p:cNvPr id="2" name="Picture 1"/>
          <p:cNvPicPr>
            <a:picLocks noChangeAspect="1"/>
          </p:cNvPicPr>
          <p:nvPr/>
        </p:nvPicPr>
        <p:blipFill>
          <a:blip r:embed="rId2"/>
          <a:stretch>
            <a:fillRect/>
          </a:stretch>
        </p:blipFill>
        <p:spPr>
          <a:xfrm>
            <a:off x="914400" y="914400"/>
            <a:ext cx="7543844" cy="4724400"/>
          </a:xfrm>
          <a:prstGeom prst="rect">
            <a:avLst/>
          </a:prstGeom>
          <a:ln>
            <a:solidFill>
              <a:schemeClr val="tx1"/>
            </a:solidFill>
          </a:ln>
          <a:effectLst>
            <a:outerShdw blurRad="292100" dist="139700" dir="2700000" algn="tl" rotWithShape="0">
              <a:srgbClr val="333333">
                <a:alpha val="65000"/>
              </a:srgbClr>
            </a:outerShdw>
          </a:effectLst>
        </p:spPr>
      </p:pic>
      <p:cxnSp>
        <p:nvCxnSpPr>
          <p:cNvPr id="4" name="Straight Connector 3"/>
          <p:cNvCxnSpPr/>
          <p:nvPr/>
        </p:nvCxnSpPr>
        <p:spPr>
          <a:xfrm>
            <a:off x="5334000" y="1905000"/>
            <a:ext cx="2819400" cy="0"/>
          </a:xfrm>
          <a:prstGeom prst="line">
            <a:avLst/>
          </a:prstGeom>
          <a:ln w="3810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 name="Straight Connector 6"/>
          <p:cNvCxnSpPr/>
          <p:nvPr/>
        </p:nvCxnSpPr>
        <p:spPr>
          <a:xfrm>
            <a:off x="6629400" y="3505200"/>
            <a:ext cx="1447800" cy="0"/>
          </a:xfrm>
          <a:prstGeom prst="line">
            <a:avLst/>
          </a:prstGeom>
          <a:ln w="3810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 name="Straight Connector 9"/>
          <p:cNvCxnSpPr/>
          <p:nvPr/>
        </p:nvCxnSpPr>
        <p:spPr>
          <a:xfrm>
            <a:off x="7620000" y="3048000"/>
            <a:ext cx="457200" cy="0"/>
          </a:xfrm>
          <a:prstGeom prst="line">
            <a:avLst/>
          </a:prstGeom>
          <a:ln w="38100">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81797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41" y="38755"/>
            <a:ext cx="9011216" cy="630240"/>
          </a:xfrm>
        </p:spPr>
        <p:txBody>
          <a:bodyPr>
            <a:noAutofit/>
          </a:bodyPr>
          <a:lstStyle/>
          <a:p>
            <a:pPr algn="ctr"/>
            <a:r>
              <a:rPr lang="en-US" sz="3600" b="1" dirty="0" smtClean="0">
                <a:solidFill>
                  <a:schemeClr val="tx2"/>
                </a:solidFill>
                <a:effectLst>
                  <a:outerShdw blurRad="38100" dist="38100" dir="2700000" algn="tl">
                    <a:srgbClr val="000000">
                      <a:alpha val="43137"/>
                    </a:srgbClr>
                  </a:outerShdw>
                </a:effectLst>
              </a:rPr>
              <a:t>Growth in Shale Impacts Pipeline Flow</a:t>
            </a:r>
            <a:endParaRPr lang="en-US" sz="3600" b="1" dirty="0">
              <a:solidFill>
                <a:schemeClr val="tx2"/>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777496"/>
            <a:ext cx="4324997" cy="279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3628" y="2843817"/>
            <a:ext cx="4364656" cy="2704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52400" y="3632821"/>
            <a:ext cx="4231697" cy="2308324"/>
          </a:xfrm>
          <a:prstGeom prst="rect">
            <a:avLst/>
          </a:prstGeom>
          <a:noFill/>
        </p:spPr>
        <p:txBody>
          <a:bodyPr wrap="square" rtlCol="0">
            <a:spAutoFit/>
          </a:bodyPr>
          <a:lstStyle/>
          <a:p>
            <a:pPr fontAlgn="base">
              <a:spcBef>
                <a:spcPct val="0"/>
              </a:spcBef>
              <a:spcAft>
                <a:spcPct val="0"/>
              </a:spcAft>
            </a:pPr>
            <a:r>
              <a:rPr lang="en-US" u="sng" dirty="0">
                <a:solidFill>
                  <a:prstClr val="black"/>
                </a:solidFill>
              </a:rPr>
              <a:t>Before Shale Production Growth</a:t>
            </a:r>
          </a:p>
          <a:p>
            <a:pPr marL="285750" indent="-285750" fontAlgn="base">
              <a:spcBef>
                <a:spcPct val="0"/>
              </a:spcBef>
              <a:spcAft>
                <a:spcPct val="0"/>
              </a:spcAft>
              <a:buFont typeface="Arial" panose="020B0604020202020204" pitchFamily="34" charset="0"/>
              <a:buChar char="•"/>
            </a:pPr>
            <a:r>
              <a:rPr lang="en-US" dirty="0">
                <a:solidFill>
                  <a:prstClr val="black"/>
                </a:solidFill>
              </a:rPr>
              <a:t>Pipelines flowing South to North to serve Southeast, Midwest and </a:t>
            </a:r>
            <a:r>
              <a:rPr lang="en-US" dirty="0" smtClean="0">
                <a:solidFill>
                  <a:prstClr val="black"/>
                </a:solidFill>
              </a:rPr>
              <a:t>Northeast.</a:t>
            </a: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US LNG import capability expanded from ~4.5 BCF/Day to ~17 BCF</a:t>
            </a:r>
            <a:r>
              <a:rPr lang="en-GB" dirty="0"/>
              <a:t>¹</a:t>
            </a:r>
            <a:r>
              <a:rPr lang="en-US" dirty="0" smtClean="0">
                <a:solidFill>
                  <a:prstClr val="black"/>
                </a:solidFill>
              </a:rPr>
              <a:t>  between 2005 and 2011 to contribute to balance US supply </a:t>
            </a:r>
            <a:r>
              <a:rPr lang="en-US" dirty="0">
                <a:solidFill>
                  <a:prstClr val="black"/>
                </a:solidFill>
              </a:rPr>
              <a:t>and demand.</a:t>
            </a:r>
          </a:p>
          <a:p>
            <a:pPr fontAlgn="base">
              <a:spcBef>
                <a:spcPct val="0"/>
              </a:spcBef>
              <a:spcAft>
                <a:spcPct val="0"/>
              </a:spcAft>
            </a:pPr>
            <a:endParaRPr lang="en-US" dirty="0">
              <a:solidFill>
                <a:prstClr val="black"/>
              </a:solidFill>
            </a:endParaRPr>
          </a:p>
        </p:txBody>
      </p:sp>
      <p:sp>
        <p:nvSpPr>
          <p:cNvPr id="15" name="TextBox 14"/>
          <p:cNvSpPr txBox="1"/>
          <p:nvPr/>
        </p:nvSpPr>
        <p:spPr>
          <a:xfrm>
            <a:off x="4548074" y="685800"/>
            <a:ext cx="4571914" cy="2031325"/>
          </a:xfrm>
          <a:prstGeom prst="rect">
            <a:avLst/>
          </a:prstGeom>
          <a:noFill/>
        </p:spPr>
        <p:txBody>
          <a:bodyPr wrap="square" rtlCol="0">
            <a:spAutoFit/>
          </a:bodyPr>
          <a:lstStyle/>
          <a:p>
            <a:pPr fontAlgn="base">
              <a:spcBef>
                <a:spcPct val="0"/>
              </a:spcBef>
              <a:spcAft>
                <a:spcPct val="0"/>
              </a:spcAft>
            </a:pPr>
            <a:r>
              <a:rPr lang="en-US" u="sng" dirty="0" smtClean="0">
                <a:solidFill>
                  <a:prstClr val="black"/>
                </a:solidFill>
              </a:rPr>
              <a:t>After Shale </a:t>
            </a:r>
            <a:r>
              <a:rPr lang="en-US" u="sng" dirty="0">
                <a:solidFill>
                  <a:prstClr val="black"/>
                </a:solidFill>
              </a:rPr>
              <a:t>Production Growth</a:t>
            </a:r>
          </a:p>
          <a:p>
            <a:pPr marL="285750" indent="-285750" fontAlgn="base">
              <a:spcBef>
                <a:spcPct val="0"/>
              </a:spcBef>
              <a:spcAft>
                <a:spcPct val="0"/>
              </a:spcAft>
              <a:buFont typeface="Arial" panose="020B0604020202020204" pitchFamily="34" charset="0"/>
              <a:buChar char="•"/>
            </a:pPr>
            <a:r>
              <a:rPr lang="en-US" dirty="0" smtClean="0">
                <a:solidFill>
                  <a:prstClr val="black"/>
                </a:solidFill>
              </a:rPr>
              <a:t>Significant pipeline </a:t>
            </a:r>
            <a:r>
              <a:rPr lang="en-US" dirty="0">
                <a:solidFill>
                  <a:prstClr val="black"/>
                </a:solidFill>
              </a:rPr>
              <a:t>i</a:t>
            </a:r>
            <a:r>
              <a:rPr lang="en-US" dirty="0" smtClean="0">
                <a:solidFill>
                  <a:prstClr val="black"/>
                </a:solidFill>
              </a:rPr>
              <a:t>nfrastructure build out occurring in Northeast to move growing production North, West and South.</a:t>
            </a: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Currently 11.02 BCF/day</a:t>
            </a:r>
            <a:r>
              <a:rPr lang="en-GB" dirty="0"/>
              <a:t>¹</a:t>
            </a:r>
            <a:r>
              <a:rPr lang="en-US" dirty="0" smtClean="0">
                <a:solidFill>
                  <a:prstClr val="black"/>
                </a:solidFill>
              </a:rPr>
              <a:t> of LNG export permitted and under construction at six facilities</a:t>
            </a:r>
            <a:r>
              <a:rPr lang="en-GB" dirty="0"/>
              <a:t> </a:t>
            </a:r>
            <a:r>
              <a:rPr lang="en-GB" dirty="0" smtClean="0"/>
              <a:t> </a:t>
            </a:r>
            <a:r>
              <a:rPr lang="en-US" dirty="0" smtClean="0">
                <a:solidFill>
                  <a:prstClr val="black"/>
                </a:solidFill>
              </a:rPr>
              <a:t>in LA, TX and Maryland.  </a:t>
            </a:r>
            <a:endParaRPr lang="en-US" dirty="0">
              <a:solidFill>
                <a:prstClr val="black"/>
              </a:solidFill>
            </a:endParaRPr>
          </a:p>
        </p:txBody>
      </p:sp>
      <p:sp>
        <p:nvSpPr>
          <p:cNvPr id="16" name="TextBox 15"/>
          <p:cNvSpPr txBox="1"/>
          <p:nvPr/>
        </p:nvSpPr>
        <p:spPr>
          <a:xfrm>
            <a:off x="190074" y="2939781"/>
            <a:ext cx="1168400" cy="523220"/>
          </a:xfrm>
          <a:prstGeom prst="rect">
            <a:avLst/>
          </a:prstGeom>
          <a:solidFill>
            <a:schemeClr val="bg1"/>
          </a:solidFill>
          <a:ln>
            <a:solidFill>
              <a:schemeClr val="tx1"/>
            </a:solidFill>
          </a:ln>
        </p:spPr>
        <p:txBody>
          <a:bodyPr wrap="square" rtlCol="0">
            <a:spAutoFit/>
          </a:bodyPr>
          <a:lstStyle/>
          <a:p>
            <a:pPr algn="ctr"/>
            <a:r>
              <a:rPr lang="en-US" sz="1400" dirty="0" smtClean="0"/>
              <a:t>Before Shale Growth</a:t>
            </a:r>
            <a:endParaRPr lang="en-US" sz="1400" dirty="0"/>
          </a:p>
        </p:txBody>
      </p:sp>
      <p:sp>
        <p:nvSpPr>
          <p:cNvPr id="17" name="TextBox 16"/>
          <p:cNvSpPr txBox="1"/>
          <p:nvPr/>
        </p:nvSpPr>
        <p:spPr>
          <a:xfrm>
            <a:off x="4653910" y="5134514"/>
            <a:ext cx="1168400" cy="523220"/>
          </a:xfrm>
          <a:prstGeom prst="rect">
            <a:avLst/>
          </a:prstGeom>
          <a:solidFill>
            <a:schemeClr val="bg1"/>
          </a:solidFill>
          <a:ln>
            <a:solidFill>
              <a:schemeClr val="tx1"/>
            </a:solidFill>
          </a:ln>
        </p:spPr>
        <p:txBody>
          <a:bodyPr wrap="square" rtlCol="0">
            <a:spAutoFit/>
          </a:bodyPr>
          <a:lstStyle/>
          <a:p>
            <a:pPr algn="ctr"/>
            <a:r>
              <a:rPr lang="en-US" sz="1400" dirty="0" smtClean="0"/>
              <a:t>After Shale Growth</a:t>
            </a:r>
            <a:endParaRPr lang="en-US" sz="1400" dirty="0"/>
          </a:p>
        </p:txBody>
      </p:sp>
      <p:sp>
        <p:nvSpPr>
          <p:cNvPr id="18" name="TextBox 23"/>
          <p:cNvSpPr txBox="1">
            <a:spLocks noChangeArrowheads="1"/>
          </p:cNvSpPr>
          <p:nvPr/>
        </p:nvSpPr>
        <p:spPr bwMode="auto">
          <a:xfrm>
            <a:off x="2769724" y="6228199"/>
            <a:ext cx="6307970" cy="405376"/>
          </a:xfrm>
          <a:prstGeom prst="rect">
            <a:avLst/>
          </a:prstGeom>
          <a:noFill/>
          <a:ln w="9525">
            <a:noFill/>
            <a:miter lim="800000"/>
            <a:headEnd/>
            <a:tailEnd/>
          </a:ln>
        </p:spPr>
        <p:txBody>
          <a:bodyPr wrap="square" lIns="96655" tIns="48328" rIns="96655" bIns="48328">
            <a:spAutoFit/>
          </a:bodyPr>
          <a:lstStyle/>
          <a:p>
            <a:pPr algn="r" defTabSz="457200"/>
            <a:r>
              <a:rPr lang="en-GB" sz="1000" dirty="0" smtClean="0">
                <a:solidFill>
                  <a:schemeClr val="bg1"/>
                </a:solidFill>
                <a:latin typeface="+mj-lt"/>
              </a:rPr>
              <a:t>¹Source</a:t>
            </a:r>
            <a:r>
              <a:rPr lang="en-US" sz="1000" i="1" dirty="0" smtClean="0">
                <a:solidFill>
                  <a:schemeClr val="bg1"/>
                </a:solidFill>
              </a:rPr>
              <a:t>; 2009 </a:t>
            </a:r>
            <a:r>
              <a:rPr lang="en-US" sz="1000" i="1" dirty="0">
                <a:solidFill>
                  <a:schemeClr val="bg1"/>
                </a:solidFill>
              </a:rPr>
              <a:t>Capacity as of Feb. 6, 2009; </a:t>
            </a:r>
            <a:r>
              <a:rPr lang="en-US" sz="1000" i="1" dirty="0" smtClean="0">
                <a:solidFill>
                  <a:schemeClr val="bg1"/>
                </a:solidFill>
              </a:rPr>
              <a:t>2011 </a:t>
            </a:r>
            <a:r>
              <a:rPr lang="en-US" sz="1000" i="1" dirty="0">
                <a:solidFill>
                  <a:schemeClr val="bg1"/>
                </a:solidFill>
              </a:rPr>
              <a:t>Capacity as of July 6, </a:t>
            </a:r>
            <a:r>
              <a:rPr lang="en-US" sz="1000" i="1" dirty="0" smtClean="0">
                <a:solidFill>
                  <a:schemeClr val="bg1"/>
                </a:solidFill>
              </a:rPr>
              <a:t>2011, </a:t>
            </a:r>
            <a:r>
              <a:rPr lang="en-US" sz="1000" i="1" dirty="0" smtClean="0">
                <a:solidFill>
                  <a:schemeClr val="bg1"/>
                </a:solidFill>
                <a:latin typeface="+mj-lt"/>
              </a:rPr>
              <a:t>April 4, 2016.</a:t>
            </a:r>
          </a:p>
          <a:p>
            <a:pPr algn="r"/>
            <a:r>
              <a:rPr lang="en-GB" sz="1000" dirty="0" smtClean="0">
                <a:solidFill>
                  <a:schemeClr val="bg1"/>
                </a:solidFill>
                <a:latin typeface="+mj-lt"/>
              </a:rPr>
              <a:t>Images Source</a:t>
            </a:r>
            <a:r>
              <a:rPr lang="en-GB" sz="1000" dirty="0">
                <a:solidFill>
                  <a:schemeClr val="bg1"/>
                </a:solidFill>
                <a:latin typeface="+mj-lt"/>
              </a:rPr>
              <a:t>: America Natural Gas Alliance (now part of the American Petroleum Institute)</a:t>
            </a:r>
            <a:endParaRPr lang="en-US" sz="1000" dirty="0">
              <a:solidFill>
                <a:schemeClr val="bg1"/>
              </a:solidFill>
              <a:latin typeface="+mj-lt"/>
            </a:endParaRPr>
          </a:p>
        </p:txBody>
      </p:sp>
    </p:spTree>
    <p:extLst>
      <p:ext uri="{BB962C8B-B14F-4D97-AF65-F5344CB8AC3E}">
        <p14:creationId xmlns:p14="http://schemas.microsoft.com/office/powerpoint/2010/main" val="24186267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457200" y="0"/>
            <a:ext cx="82296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a:r>
              <a:rPr lang="en-US" b="1" dirty="0" smtClean="0">
                <a:solidFill>
                  <a:schemeClr val="tx2"/>
                </a:solidFill>
                <a:effectLst>
                  <a:outerShdw blurRad="38100" dist="38100" dir="2700000" algn="tl">
                    <a:srgbClr val="000000">
                      <a:alpha val="43137"/>
                    </a:srgbClr>
                  </a:outerShdw>
                </a:effectLst>
              </a:rPr>
              <a:t>North America LNG Projects</a:t>
            </a:r>
          </a:p>
        </p:txBody>
      </p:sp>
      <p:sp>
        <p:nvSpPr>
          <p:cNvPr id="9" name="TextBox 8"/>
          <p:cNvSpPr txBox="1"/>
          <p:nvPr/>
        </p:nvSpPr>
        <p:spPr>
          <a:xfrm>
            <a:off x="6613613" y="6172200"/>
            <a:ext cx="2560124" cy="369332"/>
          </a:xfrm>
          <a:prstGeom prst="rect">
            <a:avLst/>
          </a:prstGeom>
          <a:noFill/>
        </p:spPr>
        <p:txBody>
          <a:bodyPr wrap="none" rtlCol="0">
            <a:spAutoFit/>
          </a:bodyPr>
          <a:lstStyle/>
          <a:p>
            <a:r>
              <a:rPr lang="en-US" dirty="0">
                <a:solidFill>
                  <a:schemeClr val="bg1"/>
                </a:solidFill>
              </a:rPr>
              <a:t>Source: Wood Mackenzie</a:t>
            </a:r>
            <a:endParaRPr lang="en-US" dirty="0">
              <a:solidFill>
                <a:schemeClr val="bg1"/>
              </a:solidFill>
              <a:latin typeface="+mj-lt"/>
            </a:endParaRPr>
          </a:p>
        </p:txBody>
      </p:sp>
      <p:pic>
        <p:nvPicPr>
          <p:cNvPr id="2" name="Picture 1"/>
          <p:cNvPicPr>
            <a:picLocks noChangeAspect="1"/>
          </p:cNvPicPr>
          <p:nvPr/>
        </p:nvPicPr>
        <p:blipFill>
          <a:blip r:embed="rId2"/>
          <a:stretch>
            <a:fillRect/>
          </a:stretch>
        </p:blipFill>
        <p:spPr>
          <a:xfrm>
            <a:off x="859550" y="1143000"/>
            <a:ext cx="7827250" cy="4371151"/>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40090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914400"/>
            <a:ext cx="5436265" cy="3048000"/>
          </a:xfrm>
          <a:prstGeom prst="rect">
            <a:avLst/>
          </a:prstGeom>
          <a:ln>
            <a:noFill/>
          </a:ln>
          <a:effectLst>
            <a:outerShdw blurRad="292100" dist="139700" dir="2700000" algn="tl" rotWithShape="0">
              <a:srgbClr val="333333">
                <a:alpha val="65000"/>
              </a:srgbClr>
            </a:outerShdw>
          </a:effectLst>
        </p:spPr>
      </p:pic>
      <p:pic>
        <p:nvPicPr>
          <p:cNvPr id="1026" name="Picture 2" descr="shale rev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543" y="2971800"/>
            <a:ext cx="3759200" cy="28194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84532" y="4038600"/>
            <a:ext cx="4572000" cy="2308324"/>
          </a:xfrm>
          <a:prstGeom prst="rect">
            <a:avLst/>
          </a:prstGeom>
        </p:spPr>
        <p:txBody>
          <a:bodyPr>
            <a:spAutoFit/>
          </a:bodyPr>
          <a:lstStyle/>
          <a:p>
            <a:r>
              <a:rPr lang="en-US" dirty="0">
                <a:solidFill>
                  <a:srgbClr val="111111"/>
                </a:solidFill>
                <a:latin typeface="knowledge-reg"/>
              </a:rPr>
              <a:t>Sri Lanka will cancel plans for a 500 megawatt Indian-built coal-fired power plant at its strategic eastern port city of </a:t>
            </a:r>
            <a:r>
              <a:rPr lang="en-US" dirty="0" err="1">
                <a:solidFill>
                  <a:srgbClr val="111111"/>
                </a:solidFill>
                <a:latin typeface="knowledge-reg"/>
              </a:rPr>
              <a:t>Trincomalee</a:t>
            </a:r>
            <a:r>
              <a:rPr lang="en-US" dirty="0">
                <a:solidFill>
                  <a:srgbClr val="111111"/>
                </a:solidFill>
                <a:latin typeface="knowledge-reg"/>
              </a:rPr>
              <a:t> and will instead opt for a liquefied natural gas (LNG) power </a:t>
            </a:r>
            <a:r>
              <a:rPr lang="en-US" dirty="0" smtClean="0">
                <a:solidFill>
                  <a:srgbClr val="111111"/>
                </a:solidFill>
                <a:latin typeface="knowledge-reg"/>
              </a:rPr>
              <a:t>plant.</a:t>
            </a:r>
          </a:p>
          <a:p>
            <a:r>
              <a:rPr lang="en-US" sz="1600" dirty="0"/>
              <a:t>http://in.reuters.com/article/sri-lanka-india-coal-idINKCN0Y90R8</a:t>
            </a:r>
          </a:p>
          <a:p>
            <a:endParaRPr lang="en-US" dirty="0"/>
          </a:p>
        </p:txBody>
      </p:sp>
      <p:sp>
        <p:nvSpPr>
          <p:cNvPr id="7" name="Title 6"/>
          <p:cNvSpPr>
            <a:spLocks noGrp="1"/>
          </p:cNvSpPr>
          <p:nvPr>
            <p:ph type="title"/>
          </p:nvPr>
        </p:nvSpPr>
        <p:spPr>
          <a:xfrm>
            <a:off x="584532" y="77230"/>
            <a:ext cx="8229600" cy="837170"/>
          </a:xfrm>
        </p:spPr>
        <p:txBody>
          <a:bodyPr/>
          <a:lstStyle/>
          <a:p>
            <a:r>
              <a:rPr lang="en-US" b="1" dirty="0" smtClean="0">
                <a:solidFill>
                  <a:schemeClr val="tx2"/>
                </a:solidFill>
                <a:effectLst>
                  <a:outerShdw blurRad="38100" dist="38100" dir="2700000" algn="tl">
                    <a:srgbClr val="000000">
                      <a:alpha val="43137"/>
                    </a:srgbClr>
                  </a:outerShdw>
                </a:effectLst>
              </a:rPr>
              <a:t>LNG Increased Global Trade</a:t>
            </a:r>
            <a:endParaRPr lang="en-US"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78528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a:xfrm>
            <a:off x="448519" y="0"/>
            <a:ext cx="8229600" cy="762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100" normalizeH="0" baseline="0" noProof="0" dirty="0" smtClean="0">
                <a:ln w="3200">
                  <a:solidFill>
                    <a:schemeClr val="bg2">
                      <a:shade val="75000"/>
                      <a:alpha val="25000"/>
                    </a:schemeClr>
                  </a:solidFill>
                  <a:prstDash val="solid"/>
                  <a:round/>
                </a:ln>
                <a:solidFill>
                  <a:schemeClr val="tx2"/>
                </a:solidFill>
                <a:effectLst>
                  <a:outerShdw blurRad="38100" dist="38100" dir="2700000" algn="tl">
                    <a:srgbClr val="000000">
                      <a:alpha val="43137"/>
                    </a:srgbClr>
                  </a:outerShdw>
                </a:effectLst>
                <a:uLnTx/>
                <a:uFillTx/>
                <a:latin typeface="+mj-lt"/>
                <a:ea typeface="+mj-ea"/>
                <a:cs typeface="+mj-cs"/>
              </a:rPr>
              <a:t>Global</a:t>
            </a:r>
            <a:r>
              <a:rPr kumimoji="0" lang="en-US" sz="4000" b="1" i="0" u="none" strike="noStrike" kern="1200" cap="none" spc="-100" normalizeH="0" noProof="0" dirty="0" smtClean="0">
                <a:ln w="3200">
                  <a:solidFill>
                    <a:schemeClr val="bg2">
                      <a:shade val="75000"/>
                      <a:alpha val="25000"/>
                    </a:schemeClr>
                  </a:solidFill>
                  <a:prstDash val="solid"/>
                  <a:round/>
                </a:ln>
                <a:solidFill>
                  <a:schemeClr val="tx2"/>
                </a:solidFill>
                <a:effectLst>
                  <a:outerShdw blurRad="38100" dist="38100" dir="2700000" algn="tl">
                    <a:srgbClr val="000000">
                      <a:alpha val="43137"/>
                    </a:srgbClr>
                  </a:outerShdw>
                </a:effectLst>
                <a:uLnTx/>
                <a:uFillTx/>
                <a:latin typeface="+mj-lt"/>
                <a:ea typeface="+mj-ea"/>
                <a:cs typeface="+mj-cs"/>
              </a:rPr>
              <a:t> Shale (</a:t>
            </a:r>
            <a:r>
              <a:rPr kumimoji="0" lang="en-US" sz="4000" b="1" i="0" u="none" strike="noStrike" kern="1200" cap="none" spc="-100" normalizeH="0" baseline="0" noProof="0" dirty="0" smtClean="0">
                <a:ln w="3200">
                  <a:solidFill>
                    <a:schemeClr val="bg2">
                      <a:shade val="75000"/>
                      <a:alpha val="25000"/>
                    </a:schemeClr>
                  </a:solidFill>
                  <a:prstDash val="solid"/>
                  <a:round/>
                </a:ln>
                <a:solidFill>
                  <a:schemeClr val="tx2"/>
                </a:solidFill>
                <a:effectLst>
                  <a:outerShdw blurRad="38100" dist="38100" dir="2700000" algn="tl">
                    <a:srgbClr val="000000">
                      <a:alpha val="43137"/>
                    </a:srgbClr>
                  </a:outerShdw>
                </a:effectLst>
                <a:uLnTx/>
                <a:uFillTx/>
                <a:latin typeface="+mj-lt"/>
                <a:ea typeface="+mj-ea"/>
                <a:cs typeface="+mj-cs"/>
              </a:rPr>
              <a:t>Mudrock) Basins</a:t>
            </a:r>
            <a:endParaRPr kumimoji="0" lang="en-US" sz="4000" b="1" i="0" u="none" strike="noStrike" kern="1200" cap="none" spc="-100" normalizeH="0" baseline="0" noProof="0" dirty="0">
              <a:ln w="3200">
                <a:solidFill>
                  <a:schemeClr val="bg2">
                    <a:shade val="75000"/>
                    <a:alpha val="25000"/>
                  </a:schemeClr>
                </a:solidFill>
                <a:prstDash val="solid"/>
                <a:round/>
              </a:ln>
              <a:solidFill>
                <a:schemeClr val="tx2"/>
              </a:solidFill>
              <a:effectLst>
                <a:outerShdw blurRad="38100" dist="38100" dir="2700000" algn="tl">
                  <a:srgbClr val="000000">
                    <a:alpha val="43137"/>
                  </a:srgbClr>
                </a:outerShdw>
              </a:effectLst>
              <a:uLnTx/>
              <a:uFillTx/>
              <a:latin typeface="+mj-lt"/>
              <a:ea typeface="+mj-ea"/>
              <a:cs typeface="+mj-cs"/>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524" y="848547"/>
            <a:ext cx="7297589" cy="482074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3513612" y="6019800"/>
            <a:ext cx="5562600" cy="369332"/>
          </a:xfrm>
          <a:prstGeom prst="rect">
            <a:avLst/>
          </a:prstGeom>
        </p:spPr>
        <p:txBody>
          <a:bodyPr wrap="square">
            <a:spAutoFit/>
          </a:bodyPr>
          <a:lstStyle/>
          <a:p>
            <a:pPr algn="r"/>
            <a:r>
              <a:rPr lang="en-US" dirty="0" smtClean="0">
                <a:solidFill>
                  <a:schemeClr val="bg1"/>
                </a:solidFill>
                <a:latin typeface="Arial" panose="020B0604020202020204" pitchFamily="34" charset="0"/>
                <a:cs typeface="Arial" panose="020B0604020202020204" pitchFamily="34" charset="0"/>
              </a:rPr>
              <a:t>http://www.unconventionalenergyresources.com/</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24952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Autofit/>
          </a:bodyPr>
          <a:lstStyle/>
          <a:p>
            <a:pPr algn="ctr"/>
            <a:r>
              <a:rPr lang="en-US" sz="3200" b="1" dirty="0" smtClean="0">
                <a:solidFill>
                  <a:schemeClr val="tx2"/>
                </a:solidFill>
                <a:effectLst>
                  <a:outerShdw blurRad="38100" dist="38100" dir="2700000" algn="tl">
                    <a:srgbClr val="000000">
                      <a:alpha val="43137"/>
                    </a:srgbClr>
                  </a:outerShdw>
                </a:effectLst>
              </a:rPr>
              <a:t>Shale Revolution Affects Everything</a:t>
            </a:r>
            <a:br>
              <a:rPr lang="en-US" sz="3200" b="1" dirty="0" smtClean="0">
                <a:solidFill>
                  <a:schemeClr val="tx2"/>
                </a:solidFill>
                <a:effectLst>
                  <a:outerShdw blurRad="38100" dist="38100" dir="2700000" algn="tl">
                    <a:srgbClr val="000000">
                      <a:alpha val="43137"/>
                    </a:srgbClr>
                  </a:outerShdw>
                </a:effectLst>
              </a:rPr>
            </a:br>
            <a:r>
              <a:rPr lang="en-US" sz="3200" b="1" dirty="0" smtClean="0">
                <a:solidFill>
                  <a:schemeClr val="tx2"/>
                </a:solidFill>
                <a:effectLst>
                  <a:outerShdw blurRad="38100" dist="38100" dir="2700000" algn="tl">
                    <a:srgbClr val="000000">
                      <a:alpha val="43137"/>
                    </a:srgbClr>
                  </a:outerShdw>
                </a:effectLst>
              </a:rPr>
              <a:t>New Ideas and New Technology</a:t>
            </a:r>
            <a:endParaRPr lang="en-US" sz="3200" b="1" dirty="0">
              <a:solidFill>
                <a:schemeClr val="tx2"/>
              </a:solidFill>
              <a:effectLst>
                <a:outerShdw blurRad="38100" dist="38100" dir="2700000" algn="tl">
                  <a:srgbClr val="000000">
                    <a:alpha val="43137"/>
                  </a:srgbClr>
                </a:outerShdw>
              </a:effectLst>
            </a:endParaRPr>
          </a:p>
        </p:txBody>
      </p:sp>
      <p:sp>
        <p:nvSpPr>
          <p:cNvPr id="6" name="Rectangle 6"/>
          <p:cNvSpPr>
            <a:spLocks noChangeArrowheads="1"/>
          </p:cNvSpPr>
          <p:nvPr/>
        </p:nvSpPr>
        <p:spPr bwMode="auto">
          <a:xfrm>
            <a:off x="5255" y="990600"/>
            <a:ext cx="9144000" cy="4663789"/>
          </a:xfrm>
          <a:prstGeom prst="rect">
            <a:avLst/>
          </a:prstGeom>
          <a:noFill/>
          <a:ln w="9525">
            <a:noFill/>
            <a:miter lim="800000"/>
            <a:headEnd/>
            <a:tailEnd/>
          </a:ln>
        </p:spPr>
        <p:txBody>
          <a:bodyPr lIns="92075" tIns="46038" rIns="92075" bIns="46038"/>
          <a:lstStyle/>
          <a:p>
            <a:pPr marL="342900" indent="-342900" eaLnBrk="0" hangingPunct="0">
              <a:spcBef>
                <a:spcPts val="0"/>
              </a:spcBef>
              <a:spcAft>
                <a:spcPts val="200"/>
              </a:spcAft>
              <a:buClr>
                <a:srgbClr val="000000"/>
              </a:buClr>
              <a:buSzPct val="120000"/>
              <a:buFont typeface="Wingdings" pitchFamily="2" charset="2"/>
              <a:buChar char="S"/>
              <a:defRPr/>
            </a:pPr>
            <a:r>
              <a:rPr kumimoji="1" lang="en-US" sz="2400" dirty="0" smtClean="0">
                <a:latin typeface="Arial" panose="020B0604020202020204" pitchFamily="34" charset="0"/>
                <a:cs typeface="Arial" panose="020B0604020202020204" pitchFamily="34" charset="0"/>
              </a:rPr>
              <a:t>Horizontal Drilling and Hydraulic Fracture Stimulation have been Around for Decades</a:t>
            </a:r>
          </a:p>
          <a:p>
            <a:pPr marL="342900" indent="-342900" eaLnBrk="0" hangingPunct="0">
              <a:spcBef>
                <a:spcPts val="0"/>
              </a:spcBef>
              <a:spcAft>
                <a:spcPts val="200"/>
              </a:spcAft>
              <a:buClr>
                <a:srgbClr val="000000"/>
              </a:buClr>
              <a:buSzPct val="120000"/>
              <a:buFont typeface="Wingdings" pitchFamily="2" charset="2"/>
              <a:buChar char="S"/>
              <a:defRPr/>
            </a:pPr>
            <a:r>
              <a:rPr kumimoji="1" lang="en-US" sz="2400" dirty="0" smtClean="0">
                <a:latin typeface="Arial" panose="020B0604020202020204" pitchFamily="34" charset="0"/>
                <a:cs typeface="Arial" panose="020B0604020202020204" pitchFamily="34" charset="0"/>
              </a:rPr>
              <a:t>The Shale Boom has Emerged from Smart Development</a:t>
            </a:r>
            <a:endParaRPr kumimoji="1" lang="en-US" sz="2400" dirty="0">
              <a:latin typeface="Arial" panose="020B0604020202020204" pitchFamily="34" charset="0"/>
              <a:cs typeface="Arial" panose="020B0604020202020204" pitchFamily="34" charset="0"/>
            </a:endParaRP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latin typeface="Arial" panose="020B0604020202020204" pitchFamily="34" charset="0"/>
                <a:cs typeface="Arial" panose="020B0604020202020204" pitchFamily="34" charset="0"/>
              </a:rPr>
              <a:t>3D Seismic - Map</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latin typeface="Arial" panose="020B0604020202020204" pitchFamily="34" charset="0"/>
                <a:cs typeface="Arial" panose="020B0604020202020204" pitchFamily="34" charset="0"/>
              </a:rPr>
              <a:t>Down Hole Sensors While Drilling - Headlights</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latin typeface="Arial" panose="020B0604020202020204" pitchFamily="34" charset="0"/>
                <a:cs typeface="Arial" panose="020B0604020202020204" pitchFamily="34" charset="0"/>
              </a:rPr>
              <a:t>Steerable Bits and Precision Guidance – Steering Wheel</a:t>
            </a:r>
            <a:endParaRPr kumimoji="1" lang="en-US" dirty="0">
              <a:latin typeface="Arial" panose="020B0604020202020204" pitchFamily="34" charset="0"/>
              <a:cs typeface="Arial" panose="020B0604020202020204" pitchFamily="34" charset="0"/>
            </a:endParaRP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latin typeface="Arial" panose="020B0604020202020204" pitchFamily="34" charset="0"/>
                <a:cs typeface="Arial" panose="020B0604020202020204" pitchFamily="34" charset="0"/>
              </a:rPr>
              <a:t>Microseismic, </a:t>
            </a:r>
            <a:r>
              <a:rPr kumimoji="1" lang="en-US" dirty="0" err="1" smtClean="0">
                <a:latin typeface="Arial" panose="020B0604020202020204" pitchFamily="34" charset="0"/>
                <a:cs typeface="Arial" panose="020B0604020202020204" pitchFamily="34" charset="0"/>
              </a:rPr>
              <a:t>Tiltmeters</a:t>
            </a:r>
            <a:r>
              <a:rPr kumimoji="1" lang="en-US" dirty="0" smtClean="0">
                <a:latin typeface="Arial" panose="020B0604020202020204" pitchFamily="34" charset="0"/>
                <a:cs typeface="Arial" panose="020B0604020202020204" pitchFamily="34" charset="0"/>
              </a:rPr>
              <a:t> and Fiber-optics to Monitor Stimulation – Headlights</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latin typeface="Arial" panose="020B0604020202020204" pitchFamily="34" charset="0"/>
                <a:cs typeface="Arial" panose="020B0604020202020204" pitchFamily="34" charset="0"/>
              </a:rPr>
              <a:t>Computerized Pump and Blending Controls – Steering Wheel</a:t>
            </a:r>
          </a:p>
          <a:p>
            <a:pPr marL="342900" indent="-342900" eaLnBrk="0" hangingPunct="0">
              <a:spcBef>
                <a:spcPts val="0"/>
              </a:spcBef>
              <a:spcAft>
                <a:spcPts val="200"/>
              </a:spcAft>
              <a:buClr>
                <a:srgbClr val="000000"/>
              </a:buClr>
              <a:buSzPct val="120000"/>
              <a:buFont typeface="Wingdings" pitchFamily="2" charset="2"/>
              <a:buChar char="S"/>
              <a:defRPr/>
            </a:pPr>
            <a:r>
              <a:rPr kumimoji="1" lang="en-US" sz="2400" dirty="0" smtClean="0">
                <a:latin typeface="Arial" panose="020B0604020202020204" pitchFamily="34" charset="0"/>
                <a:cs typeface="Arial" panose="020B0604020202020204" pitchFamily="34" charset="0"/>
              </a:rPr>
              <a:t>Real-Time Data Integration</a:t>
            </a:r>
            <a:endParaRPr kumimoji="1" lang="en-US" sz="2400" dirty="0">
              <a:latin typeface="Arial" panose="020B0604020202020204" pitchFamily="34" charset="0"/>
              <a:cs typeface="Arial" panose="020B0604020202020204" pitchFamily="34" charset="0"/>
            </a:endParaRP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latin typeface="Arial" panose="020B0604020202020204" pitchFamily="34" charset="0"/>
                <a:cs typeface="Arial" panose="020B0604020202020204" pitchFamily="34" charset="0"/>
              </a:rPr>
              <a:t>Remote Access</a:t>
            </a:r>
            <a:endParaRPr kumimoji="1" lang="en-US" dirty="0">
              <a:latin typeface="Arial" panose="020B0604020202020204" pitchFamily="34" charset="0"/>
              <a:cs typeface="Arial" panose="020B0604020202020204" pitchFamily="34" charset="0"/>
            </a:endParaRP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latin typeface="Arial" panose="020B0604020202020204" pitchFamily="34" charset="0"/>
                <a:cs typeface="Arial" panose="020B0604020202020204" pitchFamily="34" charset="0"/>
              </a:rPr>
              <a:t>Automated Rigs</a:t>
            </a:r>
            <a:endParaRPr kumimoji="1" lang="en-US" dirty="0">
              <a:latin typeface="Arial" panose="020B0604020202020204" pitchFamily="34" charset="0"/>
              <a:cs typeface="Arial" panose="020B0604020202020204" pitchFamily="34" charset="0"/>
            </a:endParaRP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latin typeface="Arial" panose="020B0604020202020204" pitchFamily="34" charset="0"/>
                <a:cs typeface="Arial" panose="020B0604020202020204" pitchFamily="34" charset="0"/>
              </a:rPr>
              <a:t>Closed Loop Systems</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smtClean="0">
                <a:latin typeface="Arial" panose="020B0604020202020204" pitchFamily="34" charset="0"/>
                <a:cs typeface="Arial" panose="020B0604020202020204" pitchFamily="34" charset="0"/>
              </a:rPr>
              <a:t>Computer-Controlled Power - </a:t>
            </a:r>
            <a:r>
              <a:rPr kumimoji="1" lang="en-US" dirty="0" err="1" smtClean="0">
                <a:latin typeface="Arial" panose="020B0604020202020204" pitchFamily="34" charset="0"/>
                <a:cs typeface="Arial" panose="020B0604020202020204" pitchFamily="34" charset="0"/>
              </a:rPr>
              <a:t>Bifuel</a:t>
            </a:r>
            <a:r>
              <a:rPr kumimoji="1" lang="en-US" dirty="0" smtClean="0">
                <a:latin typeface="Arial" panose="020B0604020202020204" pitchFamily="34" charset="0"/>
                <a:cs typeface="Arial" panose="020B0604020202020204" pitchFamily="34" charset="0"/>
              </a:rPr>
              <a:t>, CNG and LNG </a:t>
            </a:r>
          </a:p>
          <a:p>
            <a:pPr marL="342900" indent="-342900" eaLnBrk="0" hangingPunct="0">
              <a:spcBef>
                <a:spcPts val="0"/>
              </a:spcBef>
              <a:spcAft>
                <a:spcPts val="200"/>
              </a:spcAft>
              <a:buClr>
                <a:srgbClr val="000000"/>
              </a:buClr>
              <a:buSzPct val="120000"/>
              <a:buFont typeface="Wingdings" pitchFamily="2" charset="2"/>
              <a:buChar char="S"/>
              <a:defRPr/>
            </a:pPr>
            <a:r>
              <a:rPr kumimoji="1" lang="en-US" sz="2400" dirty="0" smtClean="0">
                <a:latin typeface="Arial" panose="020B0604020202020204" pitchFamily="34" charset="0"/>
                <a:cs typeface="Arial" panose="020B0604020202020204" pitchFamily="34" charset="0"/>
              </a:rPr>
              <a:t>A Drilling Rig is a Computer with a Drill Bit Attached to One End</a:t>
            </a:r>
          </a:p>
          <a:p>
            <a:pPr marL="1139825" lvl="1" indent="-285750" eaLnBrk="0" hangingPunct="0">
              <a:spcBef>
                <a:spcPts val="0"/>
              </a:spcBef>
              <a:spcAft>
                <a:spcPts val="200"/>
              </a:spcAft>
              <a:buClr>
                <a:srgbClr val="FF3300"/>
              </a:buClr>
              <a:buSzPct val="120000"/>
              <a:buFont typeface="Wingdings 2" pitchFamily="18" charset="2"/>
              <a:buChar char="ð"/>
              <a:defRPr/>
            </a:pPr>
            <a:r>
              <a:rPr kumimoji="1" lang="en-US" dirty="0" err="1" smtClean="0">
                <a:latin typeface="Arial" panose="020B0604020202020204" pitchFamily="34" charset="0"/>
                <a:cs typeface="Arial" panose="020B0604020202020204" pitchFamily="34" charset="0"/>
              </a:rPr>
              <a:t>Petabytes</a:t>
            </a:r>
            <a:r>
              <a:rPr kumimoji="1" lang="en-US" dirty="0" smtClean="0">
                <a:latin typeface="Arial" panose="020B0604020202020204" pitchFamily="34" charset="0"/>
                <a:cs typeface="Arial" panose="020B0604020202020204" pitchFamily="34" charset="0"/>
              </a:rPr>
              <a:t> of Data Generated with Each Well</a:t>
            </a:r>
          </a:p>
          <a:p>
            <a:pPr marL="342900" indent="-342900" eaLnBrk="0" hangingPunct="0">
              <a:spcBef>
                <a:spcPts val="0"/>
              </a:spcBef>
              <a:spcAft>
                <a:spcPts val="200"/>
              </a:spcAft>
              <a:buClr>
                <a:srgbClr val="000000"/>
              </a:buClr>
              <a:buSzPct val="120000"/>
              <a:defRPr/>
            </a:pPr>
            <a:endParaRPr kumimoji="1" 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8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0" y="0"/>
            <a:ext cx="910295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a:r>
              <a:rPr lang="en-US" b="1" dirty="0" smtClean="0">
                <a:solidFill>
                  <a:schemeClr val="tx2"/>
                </a:solidFill>
                <a:effectLst>
                  <a:outerShdw blurRad="38100" dist="38100" dir="2700000" algn="tl">
                    <a:srgbClr val="000000">
                      <a:alpha val="43137"/>
                    </a:srgbClr>
                  </a:outerShdw>
                </a:effectLst>
              </a:rPr>
              <a:t>Marcellus Shale - Moore’s Law</a:t>
            </a:r>
          </a:p>
        </p:txBody>
      </p:sp>
      <p:sp>
        <p:nvSpPr>
          <p:cNvPr id="9" name="TextBox 8"/>
          <p:cNvSpPr txBox="1"/>
          <p:nvPr/>
        </p:nvSpPr>
        <p:spPr>
          <a:xfrm>
            <a:off x="6594250" y="6165681"/>
            <a:ext cx="2508700" cy="338554"/>
          </a:xfrm>
          <a:prstGeom prst="rect">
            <a:avLst/>
          </a:prstGeom>
          <a:noFill/>
        </p:spPr>
        <p:txBody>
          <a:bodyPr wrap="none" rtlCol="0">
            <a:spAutoFit/>
          </a:bodyPr>
          <a:lstStyle/>
          <a:p>
            <a:r>
              <a:rPr lang="en-US" sz="1600" dirty="0" smtClean="0">
                <a:solidFill>
                  <a:schemeClr val="bg1"/>
                </a:solidFill>
                <a:latin typeface="+mj-lt"/>
              </a:rPr>
              <a:t>Talisman December 2009</a:t>
            </a:r>
            <a:endParaRPr lang="en-US" sz="1600" dirty="0">
              <a:solidFill>
                <a:schemeClr val="bg1"/>
              </a:solidFill>
              <a:latin typeface="+mj-lt"/>
            </a:endParaRPr>
          </a:p>
        </p:txBody>
      </p:sp>
      <p:pic>
        <p:nvPicPr>
          <p:cNvPr id="5" name="Picture 4" descr="http://www.ogfj.com/content/dam/etc/medialib/platform-7/ogfj/articles/print-articles/volume-07/october/58551.res"/>
          <p:cNvPicPr/>
          <p:nvPr/>
        </p:nvPicPr>
        <p:blipFill rotWithShape="1">
          <a:blip r:embed="rId2" cstate="print">
            <a:extLst>
              <a:ext uri="{28A0092B-C50C-407E-A947-70E740481C1C}">
                <a14:useLocalDpi xmlns:a14="http://schemas.microsoft.com/office/drawing/2010/main" val="0"/>
              </a:ext>
            </a:extLst>
          </a:blip>
          <a:srcRect t="11269" b="6761"/>
          <a:stretch/>
        </p:blipFill>
        <p:spPr bwMode="auto">
          <a:xfrm>
            <a:off x="1905000" y="396081"/>
            <a:ext cx="5943600" cy="5542796"/>
          </a:xfrm>
          <a:prstGeom prst="rect">
            <a:avLst/>
          </a:prstGeom>
          <a:noFill/>
          <a:ln>
            <a:noFill/>
          </a:ln>
        </p:spPr>
      </p:pic>
    </p:spTree>
    <p:extLst>
      <p:ext uri="{BB962C8B-B14F-4D97-AF65-F5344CB8AC3E}">
        <p14:creationId xmlns:p14="http://schemas.microsoft.com/office/powerpoint/2010/main" val="395947677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18" y="-4689"/>
            <a:ext cx="9144000" cy="842889"/>
          </a:xfrm>
        </p:spPr>
        <p:txBody>
          <a:bodyPr>
            <a:normAutofit/>
          </a:bodyPr>
          <a:lstStyle/>
          <a:p>
            <a:pPr algn="ctr"/>
            <a:r>
              <a:rPr lang="en-US" b="1" dirty="0" smtClean="0">
                <a:solidFill>
                  <a:schemeClr val="tx2"/>
                </a:solidFill>
                <a:effectLst>
                  <a:outerShdw blurRad="38100" dist="38100" dir="2700000" algn="tl">
                    <a:srgbClr val="000000">
                      <a:alpha val="43137"/>
                    </a:srgbClr>
                  </a:outerShdw>
                </a:effectLst>
              </a:rPr>
              <a:t>Fossil Fuels Dominate</a:t>
            </a:r>
            <a:endParaRPr lang="en-US" b="1" dirty="0">
              <a:solidFill>
                <a:schemeClr val="tx2"/>
              </a:solidFill>
              <a:effectLst>
                <a:outerShdw blurRad="38100" dist="38100" dir="2700000" algn="tl">
                  <a:srgbClr val="000000">
                    <a:alpha val="43137"/>
                  </a:srgbClr>
                </a:outerShdw>
              </a:effectLst>
            </a:endParaRPr>
          </a:p>
        </p:txBody>
      </p:sp>
      <p:sp>
        <p:nvSpPr>
          <p:cNvPr id="5" name="TextBox 4"/>
          <p:cNvSpPr txBox="1"/>
          <p:nvPr/>
        </p:nvSpPr>
        <p:spPr>
          <a:xfrm>
            <a:off x="767940" y="6096000"/>
            <a:ext cx="8376060" cy="738664"/>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suggesting that renewables will let us phase rapidly off fossil fuels in the United States, </a:t>
            </a:r>
            <a:endParaRPr lang="en-US" sz="1400" dirty="0" smtClean="0">
              <a:solidFill>
                <a:schemeClr val="bg1"/>
              </a:solidFill>
              <a:latin typeface="Arial" panose="020B0604020202020204" pitchFamily="34" charset="0"/>
              <a:cs typeface="Arial" panose="020B0604020202020204" pitchFamily="34" charset="0"/>
            </a:endParaRPr>
          </a:p>
          <a:p>
            <a:pPr algn="r"/>
            <a:r>
              <a:rPr lang="en-US" sz="1400" dirty="0" smtClean="0">
                <a:solidFill>
                  <a:schemeClr val="bg1"/>
                </a:solidFill>
                <a:latin typeface="Arial" panose="020B0604020202020204" pitchFamily="34" charset="0"/>
                <a:cs typeface="Arial" panose="020B0604020202020204" pitchFamily="34" charset="0"/>
              </a:rPr>
              <a:t>China</a:t>
            </a:r>
            <a:r>
              <a:rPr lang="en-US" sz="1400" dirty="0">
                <a:solidFill>
                  <a:schemeClr val="bg1"/>
                </a:solidFill>
                <a:latin typeface="Arial" panose="020B0604020202020204" pitchFamily="34" charset="0"/>
                <a:cs typeface="Arial" panose="020B0604020202020204" pitchFamily="34" charset="0"/>
              </a:rPr>
              <a:t>, India, or the world as a whole is almost the </a:t>
            </a:r>
            <a:r>
              <a:rPr lang="en-US" sz="1400" dirty="0" smtClean="0">
                <a:solidFill>
                  <a:schemeClr val="bg1"/>
                </a:solidFill>
                <a:latin typeface="Arial" panose="020B0604020202020204" pitchFamily="34" charset="0"/>
                <a:cs typeface="Arial" panose="020B0604020202020204" pitchFamily="34" charset="0"/>
              </a:rPr>
              <a:t>equivalent of </a:t>
            </a:r>
            <a:r>
              <a:rPr lang="en-US" sz="1400" dirty="0">
                <a:solidFill>
                  <a:schemeClr val="bg1"/>
                </a:solidFill>
                <a:latin typeface="Arial" panose="020B0604020202020204" pitchFamily="34" charset="0"/>
                <a:cs typeface="Arial" panose="020B0604020202020204" pitchFamily="34" charset="0"/>
              </a:rPr>
              <a:t>believing in the </a:t>
            </a:r>
            <a:endParaRPr lang="en-US" sz="1400" dirty="0" smtClean="0">
              <a:solidFill>
                <a:schemeClr val="bg1"/>
              </a:solidFill>
              <a:latin typeface="Arial" panose="020B0604020202020204" pitchFamily="34" charset="0"/>
              <a:cs typeface="Arial" panose="020B0604020202020204" pitchFamily="34" charset="0"/>
            </a:endParaRPr>
          </a:p>
          <a:p>
            <a:pPr algn="r"/>
            <a:r>
              <a:rPr lang="en-US" sz="1400" dirty="0" smtClean="0">
                <a:solidFill>
                  <a:schemeClr val="bg1"/>
                </a:solidFill>
                <a:latin typeface="Arial" panose="020B0604020202020204" pitchFamily="34" charset="0"/>
                <a:cs typeface="Arial" panose="020B0604020202020204" pitchFamily="34" charset="0"/>
              </a:rPr>
              <a:t>Easter </a:t>
            </a:r>
            <a:r>
              <a:rPr lang="en-US" sz="1400" dirty="0">
                <a:solidFill>
                  <a:schemeClr val="bg1"/>
                </a:solidFill>
                <a:latin typeface="Arial" panose="020B0604020202020204" pitchFamily="34" charset="0"/>
                <a:cs typeface="Arial" panose="020B0604020202020204" pitchFamily="34" charset="0"/>
              </a:rPr>
              <a:t>Bunny and Tooth Fairy</a:t>
            </a:r>
            <a:r>
              <a:rPr lang="en-US" sz="1400" dirty="0" smtClean="0">
                <a:solidFill>
                  <a:schemeClr val="bg1"/>
                </a:solidFill>
                <a:latin typeface="Arial" panose="020B0604020202020204" pitchFamily="34" charset="0"/>
                <a:cs typeface="Arial" panose="020B0604020202020204" pitchFamily="34" charset="0"/>
              </a:rPr>
              <a:t>.” </a:t>
            </a:r>
            <a:r>
              <a:rPr lang="en-US" sz="1400" i="1" dirty="0" smtClean="0">
                <a:solidFill>
                  <a:schemeClr val="bg1"/>
                </a:solidFill>
                <a:latin typeface="Arial" panose="020B0604020202020204" pitchFamily="34" charset="0"/>
                <a:cs typeface="Arial" panose="020B0604020202020204" pitchFamily="34" charset="0"/>
              </a:rPr>
              <a:t>James Hansen </a:t>
            </a:r>
            <a:r>
              <a:rPr lang="en-US" sz="1400" dirty="0" smtClean="0">
                <a:solidFill>
                  <a:schemeClr val="bg1"/>
                </a:solidFill>
                <a:latin typeface="Arial" panose="020B0604020202020204" pitchFamily="34" charset="0"/>
                <a:cs typeface="Arial" panose="020B0604020202020204" pitchFamily="34" charset="0"/>
              </a:rPr>
              <a:t>(grandfather of </a:t>
            </a:r>
            <a:r>
              <a:rPr lang="en-US" sz="1400" dirty="0">
                <a:solidFill>
                  <a:schemeClr val="bg1"/>
                </a:solidFill>
                <a:latin typeface="Arial" panose="020B0604020202020204" pitchFamily="34" charset="0"/>
                <a:cs typeface="Arial" panose="020B0604020202020204" pitchFamily="34" charset="0"/>
              </a:rPr>
              <a:t>climate change</a:t>
            </a:r>
            <a:r>
              <a:rPr lang="en-US" sz="1400" dirty="0" smtClean="0">
                <a:solidFill>
                  <a:schemeClr val="bg1"/>
                </a:solidFill>
                <a:latin typeface="Arial" panose="020B0604020202020204" pitchFamily="34" charset="0"/>
                <a:cs typeface="Arial" panose="020B0604020202020204" pitchFamily="34" charset="0"/>
              </a:rPr>
              <a:t>)</a:t>
            </a:r>
            <a:endParaRPr lang="en-US" sz="1400" dirty="0">
              <a:solidFill>
                <a:schemeClr val="bg1"/>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349188" y="746534"/>
            <a:ext cx="6553200" cy="486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11586" y="5681246"/>
            <a:ext cx="3483711" cy="338554"/>
          </a:xfrm>
          <a:prstGeom prst="rect">
            <a:avLst/>
          </a:prstGeom>
          <a:noFill/>
        </p:spPr>
        <p:txBody>
          <a:bodyPr wrap="none" rtlCol="0">
            <a:spAutoFit/>
          </a:bodyPr>
          <a:lstStyle/>
          <a:p>
            <a:r>
              <a:rPr lang="en-US" sz="1600" dirty="0" smtClean="0"/>
              <a:t>IEA -Key </a:t>
            </a:r>
            <a:r>
              <a:rPr lang="en-US" sz="1600" dirty="0"/>
              <a:t>World Energy </a:t>
            </a:r>
            <a:r>
              <a:rPr lang="en-US" sz="1600" dirty="0" smtClean="0"/>
              <a:t>Statistics, 2015</a:t>
            </a:r>
            <a:endParaRPr lang="en-US" sz="1600" dirty="0"/>
          </a:p>
        </p:txBody>
      </p:sp>
    </p:spTree>
    <p:extLst>
      <p:ext uri="{BB962C8B-B14F-4D97-AF65-F5344CB8AC3E}">
        <p14:creationId xmlns:p14="http://schemas.microsoft.com/office/powerpoint/2010/main" val="2965993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0" y="0"/>
            <a:ext cx="91440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a:r>
              <a:rPr lang="en-US" b="1" dirty="0" smtClean="0">
                <a:solidFill>
                  <a:schemeClr val="tx2"/>
                </a:solidFill>
                <a:effectLst>
                  <a:outerShdw blurRad="38100" dist="38100" dir="2700000" algn="tl">
                    <a:srgbClr val="000000">
                      <a:alpha val="43137"/>
                    </a:srgbClr>
                  </a:outerShdw>
                </a:effectLst>
              </a:rPr>
              <a:t>Marcellus Shale – Moore’s Law</a:t>
            </a:r>
          </a:p>
        </p:txBody>
      </p:sp>
      <p:pic>
        <p:nvPicPr>
          <p:cNvPr id="2" name="Picture 1"/>
          <p:cNvPicPr>
            <a:picLocks noChangeAspect="1"/>
          </p:cNvPicPr>
          <p:nvPr/>
        </p:nvPicPr>
        <p:blipFill>
          <a:blip r:embed="rId2"/>
          <a:stretch>
            <a:fillRect/>
          </a:stretch>
        </p:blipFill>
        <p:spPr>
          <a:xfrm>
            <a:off x="1234440" y="838200"/>
            <a:ext cx="6675120" cy="4967919"/>
          </a:xfrm>
          <a:prstGeom prst="rect">
            <a:avLst/>
          </a:prstGeom>
          <a:ln>
            <a:solidFill>
              <a:schemeClr val="tx1"/>
            </a:solidFill>
          </a:ln>
          <a:effectLst>
            <a:outerShdw blurRad="292100" dist="139700" dir="2700000" algn="tl" rotWithShape="0">
              <a:srgbClr val="333333">
                <a:alpha val="65000"/>
              </a:srgbClr>
            </a:outerShdw>
          </a:effectLst>
        </p:spPr>
      </p:pic>
      <p:sp>
        <p:nvSpPr>
          <p:cNvPr id="5" name="TextBox 4"/>
          <p:cNvSpPr txBox="1"/>
          <p:nvPr/>
        </p:nvSpPr>
        <p:spPr>
          <a:xfrm>
            <a:off x="6594250" y="6165681"/>
            <a:ext cx="2337499" cy="338554"/>
          </a:xfrm>
          <a:prstGeom prst="rect">
            <a:avLst/>
          </a:prstGeom>
          <a:noFill/>
        </p:spPr>
        <p:txBody>
          <a:bodyPr wrap="none" rtlCol="0">
            <a:spAutoFit/>
          </a:bodyPr>
          <a:lstStyle/>
          <a:p>
            <a:r>
              <a:rPr lang="en-US" sz="1600" dirty="0" smtClean="0">
                <a:solidFill>
                  <a:schemeClr val="bg1"/>
                </a:solidFill>
                <a:latin typeface="+mj-lt"/>
              </a:rPr>
              <a:t>Range Resources 2016</a:t>
            </a:r>
            <a:endParaRPr lang="en-US" sz="1600" dirty="0">
              <a:solidFill>
                <a:schemeClr val="bg1"/>
              </a:solidFill>
              <a:latin typeface="+mj-lt"/>
            </a:endParaRPr>
          </a:p>
        </p:txBody>
      </p:sp>
    </p:spTree>
    <p:extLst>
      <p:ext uri="{BB962C8B-B14F-4D97-AF65-F5344CB8AC3E}">
        <p14:creationId xmlns:p14="http://schemas.microsoft.com/office/powerpoint/2010/main" val="300159709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457200" y="0"/>
            <a:ext cx="82296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a:r>
              <a:rPr lang="en-US" b="1" dirty="0" smtClean="0">
                <a:solidFill>
                  <a:schemeClr val="tx2"/>
                </a:solidFill>
                <a:effectLst>
                  <a:outerShdw blurRad="38100" dist="38100" dir="2700000" algn="tl">
                    <a:srgbClr val="000000">
                      <a:alpha val="43137"/>
                    </a:srgbClr>
                  </a:outerShdw>
                </a:effectLst>
              </a:rPr>
              <a:t>Utica Shale Gas</a:t>
            </a:r>
          </a:p>
        </p:txBody>
      </p:sp>
      <p:pic>
        <p:nvPicPr>
          <p:cNvPr id="2" name="Picture 1"/>
          <p:cNvPicPr>
            <a:picLocks noChangeAspect="1"/>
          </p:cNvPicPr>
          <p:nvPr/>
        </p:nvPicPr>
        <p:blipFill>
          <a:blip r:embed="rId2"/>
          <a:stretch>
            <a:fillRect/>
          </a:stretch>
        </p:blipFill>
        <p:spPr>
          <a:xfrm>
            <a:off x="1234440" y="792162"/>
            <a:ext cx="6675120" cy="4934072"/>
          </a:xfrm>
          <a:prstGeom prst="rect">
            <a:avLst/>
          </a:prstGeom>
          <a:ln>
            <a:solidFill>
              <a:schemeClr val="tx1"/>
            </a:solidFill>
          </a:ln>
          <a:effectLst>
            <a:outerShdw blurRad="292100" dist="139700" dir="2700000" algn="tl" rotWithShape="0">
              <a:srgbClr val="333333">
                <a:alpha val="65000"/>
              </a:srgbClr>
            </a:outerShdw>
          </a:effectLst>
        </p:spPr>
      </p:pic>
      <p:sp>
        <p:nvSpPr>
          <p:cNvPr id="5" name="TextBox 4"/>
          <p:cNvSpPr txBox="1"/>
          <p:nvPr/>
        </p:nvSpPr>
        <p:spPr>
          <a:xfrm>
            <a:off x="6594250" y="6165681"/>
            <a:ext cx="2337499" cy="338554"/>
          </a:xfrm>
          <a:prstGeom prst="rect">
            <a:avLst/>
          </a:prstGeom>
          <a:noFill/>
        </p:spPr>
        <p:txBody>
          <a:bodyPr wrap="none" rtlCol="0">
            <a:spAutoFit/>
          </a:bodyPr>
          <a:lstStyle/>
          <a:p>
            <a:r>
              <a:rPr lang="en-US" sz="1600" dirty="0" smtClean="0">
                <a:solidFill>
                  <a:schemeClr val="bg1"/>
                </a:solidFill>
                <a:latin typeface="+mj-lt"/>
              </a:rPr>
              <a:t>Range Resources 2016</a:t>
            </a:r>
            <a:endParaRPr lang="en-US" sz="1600" dirty="0">
              <a:solidFill>
                <a:schemeClr val="bg1"/>
              </a:solidFill>
              <a:latin typeface="+mj-lt"/>
            </a:endParaRPr>
          </a:p>
        </p:txBody>
      </p:sp>
    </p:spTree>
    <p:extLst>
      <p:ext uri="{BB962C8B-B14F-4D97-AF65-F5344CB8AC3E}">
        <p14:creationId xmlns:p14="http://schemas.microsoft.com/office/powerpoint/2010/main" val="44489245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65472"/>
            <a:ext cx="9144000" cy="731520"/>
          </a:xfrm>
        </p:spPr>
        <p:txBody>
          <a:bodyPr>
            <a:normAutofit/>
          </a:bodyPr>
          <a:lstStyle/>
          <a:p>
            <a:pPr algn="ctr"/>
            <a:r>
              <a:rPr lang="en-US" sz="4000" b="1" dirty="0" smtClean="0">
                <a:solidFill>
                  <a:schemeClr val="tx2"/>
                </a:solidFill>
                <a:effectLst>
                  <a:outerShdw blurRad="38100" dist="38100" dir="2700000" algn="tl">
                    <a:srgbClr val="000000">
                      <a:alpha val="43137"/>
                    </a:srgbClr>
                  </a:outerShdw>
                </a:effectLst>
              </a:rPr>
              <a:t>West Virginia Gas Production</a:t>
            </a:r>
            <a:endParaRPr lang="en-US" sz="4000" b="1" dirty="0">
              <a:solidFill>
                <a:schemeClr val="tx2"/>
              </a:solidFill>
              <a:effectLst>
                <a:outerShdw blurRad="38100" dist="38100" dir="2700000" algn="tl">
                  <a:srgbClr val="000000">
                    <a:alpha val="43137"/>
                  </a:srgbClr>
                </a:outerShdw>
              </a:effectLst>
            </a:endParaRPr>
          </a:p>
        </p:txBody>
      </p:sp>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838200"/>
            <a:ext cx="6766560" cy="4915834"/>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0961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65472"/>
            <a:ext cx="9144000" cy="731520"/>
          </a:xfrm>
        </p:spPr>
        <p:txBody>
          <a:bodyPr>
            <a:normAutofit/>
          </a:bodyPr>
          <a:lstStyle/>
          <a:p>
            <a:pPr algn="ctr"/>
            <a:r>
              <a:rPr lang="en-US" sz="4000" b="1" dirty="0" smtClean="0">
                <a:solidFill>
                  <a:schemeClr val="tx2"/>
                </a:solidFill>
                <a:effectLst>
                  <a:outerShdw blurRad="38100" dist="38100" dir="2700000" algn="tl">
                    <a:srgbClr val="000000">
                      <a:alpha val="43137"/>
                    </a:srgbClr>
                  </a:outerShdw>
                </a:effectLst>
              </a:rPr>
              <a:t>West Virginia Gas Production</a:t>
            </a:r>
            <a:endParaRPr lang="en-US" sz="4000" b="1" dirty="0">
              <a:solidFill>
                <a:schemeClr val="tx2"/>
              </a:solidFill>
              <a:effectLst>
                <a:outerShdw blurRad="38100" dist="38100" dir="2700000" algn="tl">
                  <a:srgbClr val="000000">
                    <a:alpha val="43137"/>
                  </a:srgbClr>
                </a:outerShdw>
              </a:effectLst>
            </a:endParaRPr>
          </a:p>
        </p:txBody>
      </p:sp>
      <p:pic>
        <p:nvPicPr>
          <p:cNvPr id="122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58599" y="953093"/>
            <a:ext cx="6766560" cy="491640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385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255" y="-28477"/>
            <a:ext cx="8229600" cy="1143000"/>
          </a:xfrm>
        </p:spPr>
        <p:txBody>
          <a:bodyPr/>
          <a:lstStyle/>
          <a:p>
            <a:pPr algn="ctr"/>
            <a:r>
              <a:rPr lang="en-US" b="1" dirty="0" smtClean="0">
                <a:effectLst>
                  <a:outerShdw blurRad="38100" dist="38100" dir="2700000" algn="tl">
                    <a:srgbClr val="000000">
                      <a:alpha val="43137"/>
                    </a:srgbClr>
                  </a:outerShdw>
                </a:effectLst>
              </a:rPr>
              <a:t>Land Use</a:t>
            </a:r>
            <a:endParaRPr lang="en-US" b="1" dirty="0">
              <a:effectLst>
                <a:outerShdw blurRad="38100" dist="38100" dir="2700000" algn="tl">
                  <a:srgbClr val="000000">
                    <a:alpha val="43137"/>
                  </a:srgbClr>
                </a:outerShdw>
              </a:effectLst>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4289" y="1404907"/>
            <a:ext cx="4288766" cy="4038600"/>
          </a:xfrm>
          <a:prstGeom prst="rect">
            <a:avLst/>
          </a:prstGeom>
          <a:ln>
            <a:solidFill>
              <a:schemeClr val="tx1"/>
            </a:solid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p:txBody>
          <a:bodyPr>
            <a:normAutofit/>
          </a:bodyPr>
          <a:lstStyle/>
          <a:p>
            <a:r>
              <a:rPr lang="en-US" dirty="0" smtClean="0"/>
              <a:t>Unconventional development has surface impacts</a:t>
            </a:r>
          </a:p>
          <a:p>
            <a:r>
              <a:rPr lang="en-US" dirty="0" smtClean="0"/>
              <a:t>Majority during initial stage of development – clearing of pad and associated infrastructure</a:t>
            </a:r>
          </a:p>
          <a:p>
            <a:endParaRPr lang="en-US" dirty="0"/>
          </a:p>
        </p:txBody>
      </p:sp>
      <p:sp>
        <p:nvSpPr>
          <p:cNvPr id="7" name="TextBox 6"/>
          <p:cNvSpPr txBox="1"/>
          <p:nvPr/>
        </p:nvSpPr>
        <p:spPr>
          <a:xfrm>
            <a:off x="6400800" y="6183868"/>
            <a:ext cx="2591415" cy="369332"/>
          </a:xfrm>
          <a:prstGeom prst="rect">
            <a:avLst/>
          </a:prstGeom>
          <a:noFill/>
        </p:spPr>
        <p:txBody>
          <a:bodyPr wrap="none" rtlCol="0">
            <a:spAutoFit/>
          </a:bodyPr>
          <a:lstStyle/>
          <a:p>
            <a:r>
              <a:rPr lang="en-US" dirty="0" smtClean="0">
                <a:solidFill>
                  <a:schemeClr val="bg1"/>
                </a:solidFill>
              </a:rPr>
              <a:t>Shawn </a:t>
            </a:r>
            <a:r>
              <a:rPr lang="en-US" dirty="0" err="1" smtClean="0">
                <a:solidFill>
                  <a:schemeClr val="bg1"/>
                </a:solidFill>
              </a:rPr>
              <a:t>Grushecky</a:t>
            </a:r>
            <a:r>
              <a:rPr lang="en-US" dirty="0" smtClean="0">
                <a:solidFill>
                  <a:schemeClr val="bg1"/>
                </a:solidFill>
              </a:rPr>
              <a:t>– WVU</a:t>
            </a:r>
          </a:p>
        </p:txBody>
      </p:sp>
    </p:spTree>
    <p:extLst>
      <p:ext uri="{BB962C8B-B14F-4D97-AF65-F5344CB8AC3E}">
        <p14:creationId xmlns:p14="http://schemas.microsoft.com/office/powerpoint/2010/main" val="34355825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75"/>
            <a:ext cx="8229600" cy="1143000"/>
          </a:xfrm>
        </p:spPr>
        <p:txBody>
          <a:bodyPr/>
          <a:lstStyle/>
          <a:p>
            <a:pPr algn="ctr"/>
            <a:r>
              <a:rPr lang="en-US" b="1" dirty="0" smtClean="0">
                <a:solidFill>
                  <a:schemeClr val="tx2"/>
                </a:solidFill>
                <a:effectLst>
                  <a:outerShdw blurRad="38100" dist="38100" dir="2700000" algn="tl">
                    <a:srgbClr val="000000">
                      <a:alpha val="43137"/>
                    </a:srgbClr>
                  </a:outerShdw>
                </a:effectLst>
              </a:rPr>
              <a:t>Surface Impacts</a:t>
            </a:r>
            <a:endParaRPr lang="en-US" b="1" dirty="0">
              <a:solidFill>
                <a:schemeClr val="tx2"/>
              </a:solidFill>
              <a:effectLst>
                <a:outerShdw blurRad="38100" dist="38100" dir="2700000" algn="tl">
                  <a:srgbClr val="000000">
                    <a:alpha val="43137"/>
                  </a:srgbClr>
                </a:outerShdw>
              </a:effectLst>
            </a:endParaRPr>
          </a:p>
        </p:txBody>
      </p:sp>
      <p:sp>
        <p:nvSpPr>
          <p:cNvPr id="4" name="Content Placeholder 3"/>
          <p:cNvSpPr>
            <a:spLocks noGrp="1"/>
          </p:cNvSpPr>
          <p:nvPr>
            <p:ph sz="half" idx="2"/>
          </p:nvPr>
        </p:nvSpPr>
        <p:spPr>
          <a:xfrm>
            <a:off x="5450457" y="1582950"/>
            <a:ext cx="3693543" cy="4165599"/>
          </a:xfrm>
        </p:spPr>
        <p:txBody>
          <a:bodyPr>
            <a:normAutofit/>
          </a:bodyPr>
          <a:lstStyle/>
          <a:p>
            <a:r>
              <a:rPr lang="en-US" dirty="0" smtClean="0"/>
              <a:t>Want to quantify impacts over time</a:t>
            </a:r>
          </a:p>
          <a:p>
            <a:r>
              <a:rPr lang="en-US" dirty="0" smtClean="0"/>
              <a:t>Compare with conventional development</a:t>
            </a:r>
            <a:endParaRPr lang="en-US" dirty="0"/>
          </a:p>
        </p:txBody>
      </p:sp>
      <p:pic>
        <p:nvPicPr>
          <p:cNvPr id="6"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430" y="1414732"/>
            <a:ext cx="4856672" cy="4184051"/>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400800" y="6183868"/>
            <a:ext cx="2591415" cy="369332"/>
          </a:xfrm>
          <a:prstGeom prst="rect">
            <a:avLst/>
          </a:prstGeom>
          <a:noFill/>
        </p:spPr>
        <p:txBody>
          <a:bodyPr wrap="none" rtlCol="0">
            <a:spAutoFit/>
          </a:bodyPr>
          <a:lstStyle/>
          <a:p>
            <a:r>
              <a:rPr lang="en-US" dirty="0" smtClean="0">
                <a:solidFill>
                  <a:schemeClr val="bg1"/>
                </a:solidFill>
              </a:rPr>
              <a:t>Shawn </a:t>
            </a:r>
            <a:r>
              <a:rPr lang="en-US" dirty="0" err="1" smtClean="0">
                <a:solidFill>
                  <a:schemeClr val="bg1"/>
                </a:solidFill>
              </a:rPr>
              <a:t>Grushecky</a:t>
            </a:r>
            <a:r>
              <a:rPr lang="en-US" dirty="0" smtClean="0">
                <a:solidFill>
                  <a:schemeClr val="bg1"/>
                </a:solidFill>
              </a:rPr>
              <a:t>– WVU</a:t>
            </a:r>
          </a:p>
        </p:txBody>
      </p:sp>
    </p:spTree>
    <p:extLst>
      <p:ext uri="{BB962C8B-B14F-4D97-AF65-F5344CB8AC3E}">
        <p14:creationId xmlns:p14="http://schemas.microsoft.com/office/powerpoint/2010/main" val="2003511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2" cstate="print"/>
          <a:stretch>
            <a:fillRect/>
          </a:stretch>
        </p:blipFill>
        <p:spPr>
          <a:xfrm>
            <a:off x="2095357" y="927339"/>
            <a:ext cx="4937760" cy="4776960"/>
          </a:xfrm>
          <a:prstGeom prst="rect">
            <a:avLst/>
          </a:prstGeom>
        </p:spPr>
      </p:pic>
      <p:sp>
        <p:nvSpPr>
          <p:cNvPr id="2" name="Title 1"/>
          <p:cNvSpPr>
            <a:spLocks noGrp="1"/>
          </p:cNvSpPr>
          <p:nvPr>
            <p:ph type="title"/>
          </p:nvPr>
        </p:nvSpPr>
        <p:spPr>
          <a:xfrm>
            <a:off x="-7763" y="0"/>
            <a:ext cx="9144000" cy="1143000"/>
          </a:xfrm>
        </p:spPr>
        <p:txBody>
          <a:bodyPr>
            <a:normAutofit/>
          </a:bodyPr>
          <a:lstStyle/>
          <a:p>
            <a:pPr algn="ctr"/>
            <a:r>
              <a:rPr lang="en-US" sz="4000" b="1" dirty="0" smtClean="0">
                <a:solidFill>
                  <a:schemeClr val="tx2"/>
                </a:solidFill>
                <a:effectLst>
                  <a:outerShdw blurRad="38100" dist="38100" dir="2700000" algn="tl">
                    <a:srgbClr val="000000">
                      <a:alpha val="43137"/>
                    </a:srgbClr>
                  </a:outerShdw>
                </a:effectLst>
              </a:rPr>
              <a:t>Comparison – Pre/Post imagery</a:t>
            </a:r>
            <a:endParaRPr lang="en-US" sz="4000" b="1" dirty="0">
              <a:solidFill>
                <a:schemeClr val="tx2"/>
              </a:solidFill>
              <a:effectLst>
                <a:outerShdw blurRad="38100" dist="38100" dir="2700000" algn="tl">
                  <a:srgbClr val="000000">
                    <a:alpha val="43137"/>
                  </a:srgbClr>
                </a:outerShdw>
              </a:effectLst>
            </a:endParaRPr>
          </a:p>
        </p:txBody>
      </p:sp>
      <p:pic>
        <p:nvPicPr>
          <p:cNvPr id="6" name="Content Placeholder 5"/>
          <p:cNvPicPr>
            <a:picLocks noGrp="1"/>
          </p:cNvPicPr>
          <p:nvPr>
            <p:ph sz="half" idx="1"/>
          </p:nvPr>
        </p:nvPicPr>
        <p:blipFill>
          <a:blip r:embed="rId3" cstate="print"/>
          <a:stretch>
            <a:fillRect/>
          </a:stretch>
        </p:blipFill>
        <p:spPr>
          <a:xfrm>
            <a:off x="2095357" y="984099"/>
            <a:ext cx="4937760" cy="466344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6400800" y="6183868"/>
            <a:ext cx="2591415" cy="369332"/>
          </a:xfrm>
          <a:prstGeom prst="rect">
            <a:avLst/>
          </a:prstGeom>
          <a:noFill/>
        </p:spPr>
        <p:txBody>
          <a:bodyPr wrap="none" rtlCol="0">
            <a:spAutoFit/>
          </a:bodyPr>
          <a:lstStyle/>
          <a:p>
            <a:r>
              <a:rPr lang="en-US" dirty="0" smtClean="0">
                <a:solidFill>
                  <a:schemeClr val="bg1"/>
                </a:solidFill>
              </a:rPr>
              <a:t>Shawn </a:t>
            </a:r>
            <a:r>
              <a:rPr lang="en-US" dirty="0" err="1" smtClean="0">
                <a:solidFill>
                  <a:schemeClr val="bg1"/>
                </a:solidFill>
              </a:rPr>
              <a:t>Grushecky</a:t>
            </a:r>
            <a:r>
              <a:rPr lang="en-US" dirty="0" smtClean="0">
                <a:solidFill>
                  <a:schemeClr val="bg1"/>
                </a:solidFill>
              </a:rPr>
              <a:t>– WVU</a:t>
            </a:r>
          </a:p>
        </p:txBody>
      </p:sp>
    </p:spTree>
    <p:extLst>
      <p:ext uri="{BB962C8B-B14F-4D97-AF65-F5344CB8AC3E}">
        <p14:creationId xmlns:p14="http://schemas.microsoft.com/office/powerpoint/2010/main" val="9332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ctr"/>
            <a:r>
              <a:rPr lang="en-US" b="1" dirty="0" smtClean="0">
                <a:solidFill>
                  <a:schemeClr val="tx2"/>
                </a:solidFill>
                <a:effectLst>
                  <a:outerShdw blurRad="38100" dist="38100" dir="2700000" algn="tl">
                    <a:srgbClr val="000000">
                      <a:alpha val="43137"/>
                    </a:srgbClr>
                  </a:outerShdw>
                </a:effectLst>
              </a:rPr>
              <a:t>Results</a:t>
            </a:r>
            <a:endParaRPr lang="en-US" b="1" dirty="0">
              <a:solidFill>
                <a:schemeClr val="tx2"/>
              </a:solidFill>
              <a:effectLst>
                <a:outerShdw blurRad="38100" dist="38100" dir="2700000" algn="tl">
                  <a:srgbClr val="000000">
                    <a:alpha val="43137"/>
                  </a:srgbClr>
                </a:outerShdw>
              </a:effectLst>
            </a:endParaRPr>
          </a:p>
        </p:txBody>
      </p:sp>
      <p:pic>
        <p:nvPicPr>
          <p:cNvPr id="5" name="Content Placeholder 4"/>
          <p:cNvPicPr>
            <a:picLocks noGrp="1" noChangeAspect="1"/>
          </p:cNvPicPr>
          <p:nvPr>
            <p:ph sz="half" idx="1"/>
          </p:nvPr>
        </p:nvPicPr>
        <p:blipFill>
          <a:blip r:embed="rId2" cstate="print"/>
          <a:stretch>
            <a:fillRect/>
          </a:stretch>
        </p:blipFill>
        <p:spPr>
          <a:xfrm>
            <a:off x="293299" y="1358661"/>
            <a:ext cx="4399471" cy="4165600"/>
          </a:xfrm>
          <a:prstGeom prst="rect">
            <a:avLst/>
          </a:prstGeom>
          <a:ln>
            <a:solidFill>
              <a:schemeClr val="tx1"/>
            </a:solid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5105400" y="1600203"/>
            <a:ext cx="4038600" cy="4165599"/>
          </a:xfrm>
        </p:spPr>
        <p:txBody>
          <a:bodyPr>
            <a:normAutofit/>
          </a:bodyPr>
          <a:lstStyle/>
          <a:p>
            <a:r>
              <a:rPr lang="en-US" dirty="0" smtClean="0"/>
              <a:t>Total of 421 unconventional wells were analyzed</a:t>
            </a:r>
          </a:p>
          <a:p>
            <a:r>
              <a:rPr lang="en-US" dirty="0" smtClean="0"/>
              <a:t>On average total disturbed area was 3.5 ha (8.8 acres)</a:t>
            </a:r>
            <a:endParaRPr lang="en-US" dirty="0"/>
          </a:p>
        </p:txBody>
      </p:sp>
      <p:sp>
        <p:nvSpPr>
          <p:cNvPr id="7" name="TextBox 6"/>
          <p:cNvSpPr txBox="1"/>
          <p:nvPr/>
        </p:nvSpPr>
        <p:spPr>
          <a:xfrm>
            <a:off x="6400800" y="6183868"/>
            <a:ext cx="2591415" cy="369332"/>
          </a:xfrm>
          <a:prstGeom prst="rect">
            <a:avLst/>
          </a:prstGeom>
          <a:noFill/>
        </p:spPr>
        <p:txBody>
          <a:bodyPr wrap="none" rtlCol="0">
            <a:spAutoFit/>
          </a:bodyPr>
          <a:lstStyle/>
          <a:p>
            <a:r>
              <a:rPr lang="en-US" dirty="0" smtClean="0">
                <a:solidFill>
                  <a:schemeClr val="bg1"/>
                </a:solidFill>
              </a:rPr>
              <a:t>Shawn </a:t>
            </a:r>
            <a:r>
              <a:rPr lang="en-US" dirty="0" err="1" smtClean="0">
                <a:solidFill>
                  <a:schemeClr val="bg1"/>
                </a:solidFill>
              </a:rPr>
              <a:t>Grushecky</a:t>
            </a:r>
            <a:r>
              <a:rPr lang="en-US" dirty="0" smtClean="0">
                <a:solidFill>
                  <a:schemeClr val="bg1"/>
                </a:solidFill>
              </a:rPr>
              <a:t>– WVU</a:t>
            </a:r>
          </a:p>
        </p:txBody>
      </p:sp>
    </p:spTree>
    <p:extLst>
      <p:ext uri="{BB962C8B-B14F-4D97-AF65-F5344CB8AC3E}">
        <p14:creationId xmlns:p14="http://schemas.microsoft.com/office/powerpoint/2010/main" val="583927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9144000" cy="1143000"/>
          </a:xfrm>
        </p:spPr>
        <p:txBody>
          <a:bodyPr>
            <a:normAutofit fontScale="90000"/>
          </a:bodyPr>
          <a:lstStyle/>
          <a:p>
            <a:pPr algn="ctr"/>
            <a:r>
              <a:rPr lang="en-US" sz="4000" b="1" dirty="0" smtClean="0">
                <a:effectLst>
                  <a:outerShdw blurRad="38100" dist="38100" dir="2700000" algn="tl">
                    <a:srgbClr val="000000">
                      <a:alpha val="43137"/>
                    </a:srgbClr>
                  </a:outerShdw>
                </a:effectLst>
              </a:rPr>
              <a:t>Conventional Versus Unconventional (acres)</a:t>
            </a:r>
            <a:endParaRPr lang="en-US" sz="4000" b="1" dirty="0">
              <a:effectLst>
                <a:outerShdw blurRad="38100" dist="38100" dir="2700000" algn="tl">
                  <a:srgbClr val="000000">
                    <a:alpha val="43137"/>
                  </a:srgbClr>
                </a:outerShdw>
              </a:effectLst>
            </a:endParaRPr>
          </a:p>
        </p:txBody>
      </p:sp>
      <p:pic>
        <p:nvPicPr>
          <p:cNvPr id="8" name="Content Placeholder 7"/>
          <p:cNvPicPr>
            <a:picLocks noGrp="1" noChangeAspect="1"/>
          </p:cNvPicPr>
          <p:nvPr>
            <p:ph sz="half" idx="1"/>
          </p:nvPr>
        </p:nvPicPr>
        <p:blipFill>
          <a:blip r:embed="rId2" cstate="print"/>
          <a:stretch>
            <a:fillRect/>
          </a:stretch>
        </p:blipFill>
        <p:spPr>
          <a:xfrm>
            <a:off x="457200" y="2392370"/>
            <a:ext cx="4038600" cy="2581261"/>
          </a:xfrm>
          <a:prstGeom prst="rect">
            <a:avLst/>
          </a:prstGeom>
        </p:spPr>
      </p:pic>
      <p:pic>
        <p:nvPicPr>
          <p:cNvPr id="9" name="Content Placeholder 8"/>
          <p:cNvPicPr>
            <a:picLocks noGrp="1" noChangeAspect="1"/>
          </p:cNvPicPr>
          <p:nvPr>
            <p:ph sz="half" idx="2"/>
          </p:nvPr>
        </p:nvPicPr>
        <p:blipFill>
          <a:blip r:embed="rId3" cstate="print"/>
          <a:stretch>
            <a:fillRect/>
          </a:stretch>
        </p:blipFill>
        <p:spPr>
          <a:xfrm>
            <a:off x="4648200" y="1978292"/>
            <a:ext cx="4038600" cy="3409416"/>
          </a:xfrm>
          <a:prstGeom prst="rect">
            <a:avLst/>
          </a:prstGeom>
        </p:spPr>
      </p:pic>
      <p:sp>
        <p:nvSpPr>
          <p:cNvPr id="6" name="TextBox 5"/>
          <p:cNvSpPr txBox="1"/>
          <p:nvPr/>
        </p:nvSpPr>
        <p:spPr>
          <a:xfrm>
            <a:off x="6400800" y="6183868"/>
            <a:ext cx="2591415" cy="369332"/>
          </a:xfrm>
          <a:prstGeom prst="rect">
            <a:avLst/>
          </a:prstGeom>
          <a:noFill/>
        </p:spPr>
        <p:txBody>
          <a:bodyPr wrap="none" rtlCol="0">
            <a:spAutoFit/>
          </a:bodyPr>
          <a:lstStyle/>
          <a:p>
            <a:r>
              <a:rPr lang="en-US" dirty="0" smtClean="0">
                <a:solidFill>
                  <a:schemeClr val="bg1"/>
                </a:solidFill>
              </a:rPr>
              <a:t>Shawn </a:t>
            </a:r>
            <a:r>
              <a:rPr lang="en-US" dirty="0" err="1" smtClean="0">
                <a:solidFill>
                  <a:schemeClr val="bg1"/>
                </a:solidFill>
              </a:rPr>
              <a:t>Grushecky</a:t>
            </a:r>
            <a:r>
              <a:rPr lang="en-US" dirty="0" smtClean="0">
                <a:solidFill>
                  <a:schemeClr val="bg1"/>
                </a:solidFill>
              </a:rPr>
              <a:t>– WVU</a:t>
            </a:r>
          </a:p>
        </p:txBody>
      </p:sp>
    </p:spTree>
    <p:extLst>
      <p:ext uri="{BB962C8B-B14F-4D97-AF65-F5344CB8AC3E}">
        <p14:creationId xmlns:p14="http://schemas.microsoft.com/office/powerpoint/2010/main" val="24350035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9394"/>
            <a:ext cx="9144000" cy="2384474"/>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err="1" smtClean="0">
                <a:ln>
                  <a:noFill/>
                </a:ln>
                <a:solidFill>
                  <a:schemeClr val="tx2"/>
                </a:solidFill>
                <a:effectLst>
                  <a:outerShdw blurRad="38100" dist="38100" dir="2700000" algn="tl">
                    <a:srgbClr val="000000">
                      <a:alpha val="43137"/>
                    </a:srgbClr>
                  </a:outerShdw>
                </a:effectLst>
                <a:uLnTx/>
                <a:uFillTx/>
                <a:latin typeface="+mj-lt"/>
                <a:ea typeface="+mj-ea"/>
                <a:cs typeface="+mj-cs"/>
              </a:rPr>
              <a:t>Marce</a:t>
            </a:r>
            <a:r>
              <a:rPr lang="en-US" sz="3200" b="1" cap="all" dirty="0" err="1" smtClean="0">
                <a:solidFill>
                  <a:schemeClr val="tx2"/>
                </a:solidFill>
                <a:effectLst>
                  <a:outerShdw blurRad="38100" dist="38100" dir="2700000" algn="tl">
                    <a:srgbClr val="000000">
                      <a:alpha val="43137"/>
                    </a:srgbClr>
                  </a:outerShdw>
                </a:effectLst>
                <a:latin typeface="+mj-lt"/>
                <a:ea typeface="+mj-ea"/>
                <a:cs typeface="+mj-cs"/>
              </a:rPr>
              <a:t>llus</a:t>
            </a: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 Shale Energy and Environment Laboratory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endParaRPr kumimoji="0" lang="en-US" sz="2800" b="1" i="0" u="none" strike="noStrike" kern="1200" cap="all"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510540" y="2211508"/>
            <a:ext cx="8305800" cy="1938992"/>
          </a:xfrm>
          <a:prstGeom prst="rect">
            <a:avLst/>
          </a:prstGeom>
        </p:spPr>
        <p:txBody>
          <a:bodyPr wrap="square">
            <a:spAutoFit/>
          </a:bodyPr>
          <a:lstStyle/>
          <a:p>
            <a:r>
              <a:rPr lang="en-US" sz="2400" dirty="0"/>
              <a:t>The objective of the Marcellus Shale Energy and Environment Laboratory (MSEEL) is to provide a </a:t>
            </a:r>
            <a:r>
              <a:rPr lang="en-US" sz="2400" dirty="0">
                <a:solidFill>
                  <a:srgbClr val="FF0000"/>
                </a:solidFill>
              </a:rPr>
              <a:t>long-term </a:t>
            </a:r>
            <a:r>
              <a:rPr lang="en-US" sz="2400" dirty="0" smtClean="0">
                <a:solidFill>
                  <a:srgbClr val="FF0000"/>
                </a:solidFill>
              </a:rPr>
              <a:t>collaborative field </a:t>
            </a:r>
            <a:r>
              <a:rPr lang="en-US" sz="2400" dirty="0">
                <a:solidFill>
                  <a:srgbClr val="FF0000"/>
                </a:solidFill>
              </a:rPr>
              <a:t>site </a:t>
            </a:r>
            <a:r>
              <a:rPr lang="en-US" sz="2400" dirty="0"/>
              <a:t>to develop and validate new knowledge and technology to improve recovery efficiency and minimize environmental implications of unconventional resource development</a:t>
            </a:r>
          </a:p>
        </p:txBody>
      </p:sp>
      <p:pic>
        <p:nvPicPr>
          <p:cNvPr id="9" name="Picture 8"/>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74710" y="4258602"/>
            <a:ext cx="1641630" cy="1468566"/>
          </a:xfrm>
          <a:prstGeom prst="rect">
            <a:avLst/>
          </a:prstGeom>
        </p:spPr>
      </p:pic>
    </p:spTree>
    <p:extLst>
      <p:ext uri="{BB962C8B-B14F-4D97-AF65-F5344CB8AC3E}">
        <p14:creationId xmlns:p14="http://schemas.microsoft.com/office/powerpoint/2010/main" val="368138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0" y="0"/>
            <a:ext cx="9144000" cy="616517"/>
          </a:xfrm>
        </p:spPr>
        <p:txBody>
          <a:bodyPr lIns="92075" tIns="46038" rIns="92075" bIns="46038">
            <a:noAutofit/>
          </a:bodyPr>
          <a:lstStyle/>
          <a:p>
            <a:pPr algn="ctr" eaLnBrk="1" hangingPunct="1">
              <a:defRPr/>
            </a:pPr>
            <a:r>
              <a:rPr lang="en-US" sz="4800" cap="none" dirty="0" smtClean="0">
                <a:solidFill>
                  <a:schemeClr val="tx2"/>
                </a:solidFill>
                <a:cs typeface="Times New Roman" pitchFamily="18" charset="0"/>
              </a:rPr>
              <a:t>Supply Challenge</a:t>
            </a:r>
            <a:endParaRPr lang="en-US" sz="4800" cap="none" dirty="0">
              <a:solidFill>
                <a:schemeClr val="tx2"/>
              </a:solidFill>
              <a:cs typeface="Times New Roman" pitchFamily="18" charset="0"/>
            </a:endParaRPr>
          </a:p>
        </p:txBody>
      </p:sp>
      <p:pic>
        <p:nvPicPr>
          <p:cNvPr id="7" name="Picture 6"/>
          <p:cNvPicPr/>
          <p:nvPr/>
        </p:nvPicPr>
        <p:blipFill>
          <a:blip r:embed="rId3" cstate="screen">
            <a:extLst>
              <a:ext uri="{28A0092B-C50C-407E-A947-70E740481C1C}">
                <a14:useLocalDpi xmlns:a14="http://schemas.microsoft.com/office/drawing/2010/main" val="0"/>
              </a:ext>
            </a:extLst>
          </a:blip>
          <a:stretch>
            <a:fillRect/>
          </a:stretch>
        </p:blipFill>
        <p:spPr>
          <a:xfrm>
            <a:off x="5257799" y="964113"/>
            <a:ext cx="3483952" cy="2377440"/>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257799" y="3505200"/>
            <a:ext cx="3483951" cy="2377440"/>
          </a:xfrm>
          <a:prstGeom prst="rect">
            <a:avLst/>
          </a:prstGeom>
          <a:ln>
            <a:solidFill>
              <a:schemeClr val="tx1"/>
            </a:solidFill>
          </a:ln>
          <a:effectLst>
            <a:outerShdw blurRad="292100" dist="139700" dir="2700000" algn="tl" rotWithShape="0">
              <a:srgbClr val="333333">
                <a:alpha val="65000"/>
              </a:srgbClr>
            </a:outerShdw>
          </a:effectLst>
        </p:spPr>
      </p:pic>
      <p:sp>
        <p:nvSpPr>
          <p:cNvPr id="9" name="Rectangle 6"/>
          <p:cNvSpPr>
            <a:spLocks noChangeArrowheads="1"/>
          </p:cNvSpPr>
          <p:nvPr/>
        </p:nvSpPr>
        <p:spPr bwMode="auto">
          <a:xfrm>
            <a:off x="526032" y="780164"/>
            <a:ext cx="4010526" cy="512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spcBef>
                <a:spcPts val="2280"/>
              </a:spcBef>
              <a:buClr>
                <a:schemeClr val="tx1"/>
              </a:buClr>
              <a:buFont typeface="Wingdings" pitchFamily="2" charset="2"/>
              <a:buNone/>
            </a:pPr>
            <a:r>
              <a:rPr kumimoji="1" lang="en-US" sz="2000" dirty="0">
                <a:solidFill>
                  <a:srgbClr val="495B68"/>
                </a:solidFill>
                <a:latin typeface="Arial"/>
                <a:cs typeface="Arial"/>
              </a:rPr>
              <a:t>Today, 1.6 billion </a:t>
            </a:r>
            <a:r>
              <a:rPr kumimoji="1" lang="en-US" sz="2000" dirty="0" smtClean="0">
                <a:solidFill>
                  <a:srgbClr val="495B68"/>
                </a:solidFill>
                <a:latin typeface="Arial"/>
                <a:cs typeface="Arial"/>
              </a:rPr>
              <a:t>people–</a:t>
            </a:r>
            <a:r>
              <a:rPr kumimoji="1" lang="en-US" sz="2000" dirty="0">
                <a:solidFill>
                  <a:srgbClr val="495B68"/>
                </a:solidFill>
                <a:latin typeface="Arial"/>
                <a:cs typeface="Arial"/>
              </a:rPr>
              <a:t>one quarter of the world population have no access to electricity.</a:t>
            </a:r>
          </a:p>
          <a:p>
            <a:pPr marL="342900" indent="-342900" eaLnBrk="0" hangingPunct="0">
              <a:spcBef>
                <a:spcPts val="2280"/>
              </a:spcBef>
              <a:buClr>
                <a:schemeClr val="tx1"/>
              </a:buClr>
              <a:buFont typeface="Wingdings" pitchFamily="2" charset="2"/>
              <a:buNone/>
            </a:pPr>
            <a:r>
              <a:rPr kumimoji="1" lang="en-US" sz="2000" dirty="0" smtClean="0">
                <a:solidFill>
                  <a:srgbClr val="495B68"/>
                </a:solidFill>
                <a:latin typeface="Arial"/>
                <a:cs typeface="Arial"/>
              </a:rPr>
              <a:t>In </a:t>
            </a:r>
            <a:r>
              <a:rPr kumimoji="1" lang="en-US" sz="2000" dirty="0">
                <a:solidFill>
                  <a:srgbClr val="495B68"/>
                </a:solidFill>
                <a:latin typeface="Arial"/>
                <a:cs typeface="Arial"/>
              </a:rPr>
              <a:t>2030, 1.4 billion people 17% of the world population will still not have electricity.</a:t>
            </a:r>
          </a:p>
          <a:p>
            <a:pPr marL="342900" indent="-342900" eaLnBrk="0" hangingPunct="0">
              <a:spcBef>
                <a:spcPts val="2280"/>
              </a:spcBef>
              <a:buClr>
                <a:schemeClr val="tx1"/>
              </a:buClr>
              <a:buFont typeface="Wingdings" pitchFamily="2" charset="2"/>
              <a:buNone/>
            </a:pPr>
            <a:r>
              <a:rPr kumimoji="1" lang="en-US" sz="2000" dirty="0" smtClean="0">
                <a:solidFill>
                  <a:srgbClr val="495B68"/>
                </a:solidFill>
                <a:latin typeface="Arial"/>
                <a:cs typeface="Arial"/>
              </a:rPr>
              <a:t>2.4 </a:t>
            </a:r>
            <a:r>
              <a:rPr kumimoji="1" lang="en-US" sz="2000" dirty="0">
                <a:solidFill>
                  <a:srgbClr val="495B68"/>
                </a:solidFill>
                <a:latin typeface="Arial"/>
                <a:cs typeface="Arial"/>
              </a:rPr>
              <a:t>billion people rely on traditional </a:t>
            </a:r>
            <a:r>
              <a:rPr kumimoji="1" lang="en-US" sz="2000" dirty="0" smtClean="0">
                <a:solidFill>
                  <a:srgbClr val="495B68"/>
                </a:solidFill>
                <a:latin typeface="Arial"/>
                <a:cs typeface="Arial"/>
              </a:rPr>
              <a:t>biomass–wood</a:t>
            </a:r>
            <a:r>
              <a:rPr kumimoji="1" lang="en-US" sz="2000" dirty="0">
                <a:solidFill>
                  <a:srgbClr val="495B68"/>
                </a:solidFill>
                <a:latin typeface="Arial"/>
                <a:cs typeface="Arial"/>
              </a:rPr>
              <a:t>, agricultural </a:t>
            </a:r>
            <a:r>
              <a:rPr kumimoji="1" lang="en-US" sz="2000" dirty="0" smtClean="0">
                <a:solidFill>
                  <a:srgbClr val="495B68"/>
                </a:solidFill>
                <a:latin typeface="Arial"/>
                <a:cs typeface="Arial"/>
              </a:rPr>
              <a:t>residues </a:t>
            </a:r>
            <a:r>
              <a:rPr kumimoji="1" lang="en-US" sz="2000" dirty="0">
                <a:solidFill>
                  <a:srgbClr val="495B68"/>
                </a:solidFill>
                <a:latin typeface="Arial"/>
                <a:cs typeface="Arial"/>
              </a:rPr>
              <a:t>and </a:t>
            </a:r>
            <a:r>
              <a:rPr kumimoji="1" lang="en-US" sz="2000" dirty="0" smtClean="0">
                <a:solidFill>
                  <a:srgbClr val="495B68"/>
                </a:solidFill>
                <a:latin typeface="Arial"/>
                <a:cs typeface="Arial"/>
              </a:rPr>
              <a:t>dung–for </a:t>
            </a:r>
            <a:r>
              <a:rPr kumimoji="1" lang="en-US" sz="2000" dirty="0">
                <a:solidFill>
                  <a:srgbClr val="495B68"/>
                </a:solidFill>
                <a:latin typeface="Arial"/>
                <a:cs typeface="Arial"/>
              </a:rPr>
              <a:t>cooking and heating</a:t>
            </a:r>
            <a:r>
              <a:rPr kumimoji="1" lang="en-US" sz="2000" dirty="0" smtClean="0">
                <a:solidFill>
                  <a:srgbClr val="495B68"/>
                </a:solidFill>
                <a:latin typeface="Arial"/>
                <a:cs typeface="Arial"/>
              </a:rPr>
              <a:t>.</a:t>
            </a:r>
          </a:p>
          <a:p>
            <a:pPr marL="342900" indent="-342900" eaLnBrk="0" hangingPunct="0">
              <a:spcBef>
                <a:spcPts val="2280"/>
              </a:spcBef>
              <a:buClr>
                <a:schemeClr val="tx1"/>
              </a:buClr>
              <a:buFont typeface="Wingdings" pitchFamily="2" charset="2"/>
              <a:buNone/>
            </a:pPr>
            <a:r>
              <a:rPr kumimoji="1" lang="en-US" sz="2000" dirty="0" smtClean="0">
                <a:solidFill>
                  <a:srgbClr val="495B68"/>
                </a:solidFill>
                <a:latin typeface="Arial"/>
                <a:cs typeface="Arial"/>
              </a:rPr>
              <a:t>Provide clean water and sanitation to avoid waterborne diseases that kill 1.5 million children under five every year.</a:t>
            </a:r>
            <a:endParaRPr kumimoji="1" lang="en-US" sz="2000" dirty="0">
              <a:solidFill>
                <a:srgbClr val="495B68"/>
              </a:solidFill>
              <a:latin typeface="Arial"/>
              <a:cs typeface="Arial"/>
            </a:endParaRPr>
          </a:p>
        </p:txBody>
      </p:sp>
    </p:spTree>
    <p:extLst>
      <p:ext uri="{BB962C8B-B14F-4D97-AF65-F5344CB8AC3E}">
        <p14:creationId xmlns:p14="http://schemas.microsoft.com/office/powerpoint/2010/main" val="3476843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0" y="39113"/>
            <a:ext cx="9144000" cy="838200"/>
          </a:xfrm>
        </p:spPr>
        <p:txBody>
          <a:bodyPr>
            <a:noAutofit/>
          </a:bodyPr>
          <a:lstStyle/>
          <a:p>
            <a:pPr algn="ctr"/>
            <a:r>
              <a:rPr lang="en-US" sz="4000" b="1" cap="none" dirty="0" smtClean="0">
                <a:solidFill>
                  <a:schemeClr val="tx2"/>
                </a:solidFill>
                <a:effectLst>
                  <a:outerShdw blurRad="38100" dist="38100" dir="2700000" algn="tl">
                    <a:srgbClr val="000000">
                      <a:alpha val="43137"/>
                    </a:srgbClr>
                  </a:outerShdw>
                </a:effectLst>
              </a:rPr>
              <a:t>MSEEL Site</a:t>
            </a:r>
            <a:endParaRPr lang="en-US" sz="4000" b="1" cap="none" dirty="0">
              <a:solidFill>
                <a:schemeClr val="tx2"/>
              </a:solidFill>
              <a:effectLst>
                <a:outerShdw blurRad="38100" dist="38100" dir="2700000" algn="tl">
                  <a:srgbClr val="000000">
                    <a:alpha val="43137"/>
                  </a:srgbClr>
                </a:outerShdw>
              </a:effectLst>
            </a:endParaRPr>
          </a:p>
        </p:txBody>
      </p:sp>
      <p:pic>
        <p:nvPicPr>
          <p:cNvPr id="16" name="Picture 15"/>
          <p:cNvPicPr/>
          <p:nvPr/>
        </p:nvPicPr>
        <p:blipFill>
          <a:blip r:embed="rId3">
            <a:extLst>
              <a:ext uri="{28A0092B-C50C-407E-A947-70E740481C1C}">
                <a14:useLocalDpi xmlns:a14="http://schemas.microsoft.com/office/drawing/2010/main"/>
              </a:ext>
            </a:extLst>
          </a:blip>
          <a:srcRect/>
          <a:stretch>
            <a:fillRect/>
          </a:stretch>
        </p:blipFill>
        <p:spPr bwMode="auto">
          <a:xfrm>
            <a:off x="1600200" y="990600"/>
            <a:ext cx="5791200" cy="46482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459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0" y="39113"/>
            <a:ext cx="9144000" cy="838200"/>
          </a:xfrm>
        </p:spPr>
        <p:txBody>
          <a:bodyPr>
            <a:noAutofit/>
          </a:bodyPr>
          <a:lstStyle/>
          <a:p>
            <a:pPr algn="ctr"/>
            <a:r>
              <a:rPr lang="en-US" sz="4000" b="1" cap="none" dirty="0" smtClean="0">
                <a:solidFill>
                  <a:schemeClr val="tx2"/>
                </a:solidFill>
                <a:effectLst>
                  <a:outerShdw blurRad="38100" dist="38100" dir="2700000" algn="tl">
                    <a:srgbClr val="000000">
                      <a:alpha val="43137"/>
                    </a:srgbClr>
                  </a:outerShdw>
                </a:effectLst>
              </a:rPr>
              <a:t>MSEEL Site</a:t>
            </a:r>
            <a:endParaRPr lang="en-US" sz="4000" b="1" cap="none" dirty="0">
              <a:solidFill>
                <a:schemeClr val="tx2"/>
              </a:solidFill>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66291" y="1069933"/>
            <a:ext cx="4038600" cy="4327197"/>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6" name="Group 5"/>
          <p:cNvGrpSpPr/>
          <p:nvPr/>
        </p:nvGrpSpPr>
        <p:grpSpPr>
          <a:xfrm>
            <a:off x="7360038" y="2736977"/>
            <a:ext cx="1163593" cy="369332"/>
            <a:chOff x="3880884" y="1463380"/>
            <a:chExt cx="1163593" cy="369332"/>
          </a:xfrm>
        </p:grpSpPr>
        <p:sp>
          <p:nvSpPr>
            <p:cNvPr id="7" name="Oval 6"/>
            <p:cNvSpPr/>
            <p:nvPr/>
          </p:nvSpPr>
          <p:spPr>
            <a:xfrm>
              <a:off x="3880884" y="1488558"/>
              <a:ext cx="329609" cy="318977"/>
            </a:xfrm>
            <a:prstGeom prst="ellipse">
              <a:avLst/>
            </a:prstGeom>
            <a:noFill/>
            <a:ln w="254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295554" y="1463380"/>
              <a:ext cx="748923" cy="369332"/>
            </a:xfrm>
            <a:prstGeom prst="rect">
              <a:avLst/>
            </a:prstGeom>
            <a:solidFill>
              <a:schemeClr val="bg1"/>
            </a:solidFill>
          </p:spPr>
          <p:txBody>
            <a:bodyPr wrap="none" rtlCol="0">
              <a:spAutoFit/>
            </a:bodyPr>
            <a:lstStyle/>
            <a:p>
              <a:r>
                <a:rPr lang="en-US" b="1" dirty="0" smtClean="0">
                  <a:solidFill>
                    <a:srgbClr val="FF0000"/>
                  </a:solidFill>
                </a:rPr>
                <a:t>WVU</a:t>
              </a:r>
              <a:endParaRPr lang="en-US" b="1" dirty="0">
                <a:solidFill>
                  <a:srgbClr val="FF0000"/>
                </a:solidFill>
              </a:endParaRPr>
            </a:p>
          </p:txBody>
        </p:sp>
      </p:grpSp>
      <p:grpSp>
        <p:nvGrpSpPr>
          <p:cNvPr id="9" name="Group 8"/>
          <p:cNvGrpSpPr/>
          <p:nvPr/>
        </p:nvGrpSpPr>
        <p:grpSpPr>
          <a:xfrm>
            <a:off x="5562600" y="4572000"/>
            <a:ext cx="1322188" cy="571350"/>
            <a:chOff x="2851088" y="4691765"/>
            <a:chExt cx="1322188" cy="571350"/>
          </a:xfrm>
        </p:grpSpPr>
        <p:sp>
          <p:nvSpPr>
            <p:cNvPr id="10" name="Rectangle 9"/>
            <p:cNvSpPr/>
            <p:nvPr/>
          </p:nvSpPr>
          <p:spPr>
            <a:xfrm>
              <a:off x="3843667" y="5061097"/>
              <a:ext cx="329609" cy="202018"/>
            </a:xfrm>
            <a:prstGeom prst="rect">
              <a:avLst/>
            </a:prstGeom>
            <a:noFill/>
            <a:ln w="254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851088" y="4691765"/>
              <a:ext cx="992579" cy="369332"/>
            </a:xfrm>
            <a:prstGeom prst="rect">
              <a:avLst/>
            </a:prstGeom>
            <a:solidFill>
              <a:schemeClr val="bg1"/>
            </a:solidFill>
          </p:spPr>
          <p:txBody>
            <a:bodyPr wrap="none" rtlCol="0">
              <a:spAutoFit/>
            </a:bodyPr>
            <a:lstStyle/>
            <a:p>
              <a:r>
                <a:rPr lang="en-US" b="1" dirty="0" smtClean="0">
                  <a:solidFill>
                    <a:schemeClr val="accent6"/>
                  </a:solidFill>
                </a:rPr>
                <a:t>MSEEL</a:t>
              </a:r>
              <a:endParaRPr lang="en-US" b="1" dirty="0">
                <a:solidFill>
                  <a:schemeClr val="accent6"/>
                </a:solidFill>
              </a:endParaRPr>
            </a:p>
          </p:txBody>
        </p:sp>
      </p:grpSp>
      <p:grpSp>
        <p:nvGrpSpPr>
          <p:cNvPr id="12" name="Group 11"/>
          <p:cNvGrpSpPr/>
          <p:nvPr/>
        </p:nvGrpSpPr>
        <p:grpSpPr>
          <a:xfrm>
            <a:off x="6188255" y="3001691"/>
            <a:ext cx="1336588" cy="1939641"/>
            <a:chOff x="2723181" y="3165388"/>
            <a:chExt cx="1336588" cy="1939641"/>
          </a:xfrm>
        </p:grpSpPr>
        <p:cxnSp>
          <p:nvCxnSpPr>
            <p:cNvPr id="13" name="Straight Connector 12"/>
            <p:cNvCxnSpPr>
              <a:stCxn id="7" idx="4"/>
              <a:endCxn id="10" idx="0"/>
            </p:cNvCxnSpPr>
            <p:nvPr/>
          </p:nvCxnSpPr>
          <p:spPr>
            <a:xfrm flipH="1">
              <a:off x="3254910" y="3244829"/>
              <a:ext cx="804859" cy="1860200"/>
            </a:xfrm>
            <a:prstGeom prst="line">
              <a:avLst/>
            </a:prstGeom>
            <a:ln w="38100">
              <a:solidFill>
                <a:srgbClr val="00B0F0"/>
              </a:solidFill>
              <a:tailEnd type="stealt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723181" y="3165388"/>
              <a:ext cx="1043876" cy="369332"/>
            </a:xfrm>
            <a:prstGeom prst="rect">
              <a:avLst/>
            </a:prstGeom>
            <a:solidFill>
              <a:schemeClr val="bg1"/>
            </a:solidFill>
          </p:spPr>
          <p:txBody>
            <a:bodyPr wrap="none" rtlCol="0">
              <a:spAutoFit/>
            </a:bodyPr>
            <a:lstStyle/>
            <a:p>
              <a:r>
                <a:rPr lang="en-US" b="1" dirty="0" smtClean="0">
                  <a:solidFill>
                    <a:srgbClr val="00B0F0"/>
                  </a:solidFill>
                </a:rPr>
                <a:t>2.5 miles</a:t>
              </a:r>
              <a:endParaRPr lang="en-US" b="1" dirty="0">
                <a:solidFill>
                  <a:srgbClr val="00B0F0"/>
                </a:solidFill>
              </a:endParaRPr>
            </a:p>
          </p:txBody>
        </p:sp>
      </p:grpSp>
      <p:pic>
        <p:nvPicPr>
          <p:cNvPr id="15" name="Picture 2" descr="http://mseel.org/img/1Production%20Wells.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788030"/>
            <a:ext cx="3707391" cy="489100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9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2000"/>
                            </p:stCondLst>
                            <p:childTnLst>
                              <p:par>
                                <p:cTn id="13" presetID="22" presetClass="entr" presetSubtype="1" fill="hold" nodeType="after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168978"/>
            <a:ext cx="4953000" cy="4824843"/>
          </a:xfrm>
          <a:prstGeom prst="rect">
            <a:avLst/>
          </a:prstGeom>
        </p:spPr>
      </p:pic>
      <p:sp>
        <p:nvSpPr>
          <p:cNvPr id="4" name="Title 3"/>
          <p:cNvSpPr>
            <a:spLocks noGrp="1"/>
          </p:cNvSpPr>
          <p:nvPr>
            <p:ph type="title"/>
          </p:nvPr>
        </p:nvSpPr>
        <p:spPr>
          <a:xfrm>
            <a:off x="710844" y="0"/>
            <a:ext cx="7886700" cy="996593"/>
          </a:xfrm>
        </p:spPr>
        <p:txBody>
          <a:bodyPr>
            <a:noAutofit/>
          </a:bodyPr>
          <a:lstStyle/>
          <a:p>
            <a:pPr algn="ctr"/>
            <a:r>
              <a:rPr lang="en-US" sz="3600" b="1" dirty="0" smtClean="0">
                <a:solidFill>
                  <a:schemeClr val="tx2"/>
                </a:solidFill>
                <a:effectLst>
                  <a:outerShdw blurRad="38100" dist="38100" dir="2700000" algn="tl">
                    <a:srgbClr val="000000">
                      <a:alpha val="43137"/>
                    </a:srgbClr>
                  </a:outerShdw>
                </a:effectLst>
              </a:rPr>
              <a:t>MSEEL Environmental Monitoring</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Air Emissions</a:t>
            </a:r>
            <a:endParaRPr lang="en-US" sz="3600" b="1" dirty="0">
              <a:solidFill>
                <a:schemeClr val="tx2"/>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3860" t="9725" r="47883"/>
          <a:stretch/>
        </p:blipFill>
        <p:spPr>
          <a:xfrm>
            <a:off x="5166452" y="704526"/>
            <a:ext cx="3810000" cy="2837277"/>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53523" t="21820" r="4978" b="7869"/>
          <a:stretch/>
        </p:blipFill>
        <p:spPr>
          <a:xfrm>
            <a:off x="5638800" y="3581400"/>
            <a:ext cx="3276600" cy="2209801"/>
          </a:xfrm>
          <a:prstGeom prst="rect">
            <a:avLst/>
          </a:prstGeom>
        </p:spPr>
      </p:pic>
      <p:sp>
        <p:nvSpPr>
          <p:cNvPr id="7" name="TextBox 6"/>
          <p:cNvSpPr txBox="1"/>
          <p:nvPr/>
        </p:nvSpPr>
        <p:spPr>
          <a:xfrm>
            <a:off x="6224737" y="6097786"/>
            <a:ext cx="2790187" cy="646331"/>
          </a:xfrm>
          <a:prstGeom prst="rect">
            <a:avLst/>
          </a:prstGeom>
          <a:noFill/>
        </p:spPr>
        <p:txBody>
          <a:bodyPr wrap="none" rtlCol="0">
            <a:spAutoFit/>
          </a:bodyPr>
          <a:lstStyle/>
          <a:p>
            <a:r>
              <a:rPr lang="en-US" dirty="0" smtClean="0">
                <a:solidFill>
                  <a:schemeClr val="bg1"/>
                </a:solidFill>
              </a:rPr>
              <a:t>Michael McCawley – WVU</a:t>
            </a:r>
          </a:p>
          <a:p>
            <a:r>
              <a:rPr lang="en-US" dirty="0" smtClean="0">
                <a:solidFill>
                  <a:schemeClr val="bg1"/>
                </a:solidFill>
              </a:rPr>
              <a:t>Derek Johnson </a:t>
            </a:r>
            <a:r>
              <a:rPr lang="en-US" dirty="0">
                <a:solidFill>
                  <a:schemeClr val="bg1"/>
                </a:solidFill>
              </a:rPr>
              <a:t>–</a:t>
            </a:r>
            <a:r>
              <a:rPr lang="en-US" b="1" dirty="0" smtClean="0">
                <a:solidFill>
                  <a:schemeClr val="bg1"/>
                </a:solidFill>
              </a:rPr>
              <a:t> </a:t>
            </a:r>
            <a:r>
              <a:rPr lang="en-US" dirty="0" smtClean="0">
                <a:solidFill>
                  <a:schemeClr val="bg1"/>
                </a:solidFill>
              </a:rPr>
              <a:t>WVU</a:t>
            </a:r>
            <a:endParaRPr lang="en-US" dirty="0">
              <a:solidFill>
                <a:schemeClr val="bg1"/>
              </a:solidFill>
            </a:endParaRPr>
          </a:p>
        </p:txBody>
      </p:sp>
    </p:spTree>
    <p:extLst>
      <p:ext uri="{BB962C8B-B14F-4D97-AF65-F5344CB8AC3E}">
        <p14:creationId xmlns:p14="http://schemas.microsoft.com/office/powerpoint/2010/main" val="304766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0844" y="0"/>
            <a:ext cx="7886700" cy="996593"/>
          </a:xfrm>
        </p:spPr>
        <p:txBody>
          <a:bodyPr>
            <a:noAutofit/>
          </a:bodyPr>
          <a:lstStyle/>
          <a:p>
            <a:pPr algn="ctr"/>
            <a:r>
              <a:rPr lang="en-US" sz="3600" b="1" dirty="0" smtClean="0">
                <a:solidFill>
                  <a:schemeClr val="tx2"/>
                </a:solidFill>
                <a:effectLst>
                  <a:outerShdw blurRad="38100" dist="38100" dir="2700000" algn="tl">
                    <a:srgbClr val="000000">
                      <a:alpha val="43137"/>
                    </a:srgbClr>
                  </a:outerShdw>
                </a:effectLst>
              </a:rPr>
              <a:t>MSEEL Environmental Monitoring</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Air Emissions</a:t>
            </a:r>
            <a:endParaRPr lang="en-US" sz="3600" b="1" dirty="0">
              <a:solidFill>
                <a:schemeClr val="tx2"/>
              </a:solidFill>
              <a:effectLst>
                <a:outerShdw blurRad="38100" dist="38100" dir="2700000" algn="tl">
                  <a:srgbClr val="000000">
                    <a:alpha val="43137"/>
                  </a:srgbClr>
                </a:outerShdw>
              </a:effectLst>
            </a:endParaRPr>
          </a:p>
        </p:txBody>
      </p:sp>
      <p:sp>
        <p:nvSpPr>
          <p:cNvPr id="7" name="TextBox 6"/>
          <p:cNvSpPr txBox="1"/>
          <p:nvPr/>
        </p:nvSpPr>
        <p:spPr>
          <a:xfrm>
            <a:off x="6953693" y="6172200"/>
            <a:ext cx="2037737" cy="369332"/>
          </a:xfrm>
          <a:prstGeom prst="rect">
            <a:avLst/>
          </a:prstGeom>
          <a:noFill/>
        </p:spPr>
        <p:txBody>
          <a:bodyPr wrap="none" rtlCol="0">
            <a:spAutoFit/>
          </a:bodyPr>
          <a:lstStyle/>
          <a:p>
            <a:r>
              <a:rPr lang="en-US" dirty="0" smtClean="0">
                <a:solidFill>
                  <a:schemeClr val="bg1"/>
                </a:solidFill>
              </a:rPr>
              <a:t>Emily Elliot – PITT</a:t>
            </a:r>
          </a:p>
        </p:txBody>
      </p:sp>
      <p:pic>
        <p:nvPicPr>
          <p:cNvPr id="8" name="Picture 7"/>
          <p:cNvPicPr>
            <a:picLocks noChangeAspect="1"/>
          </p:cNvPicPr>
          <p:nvPr/>
        </p:nvPicPr>
        <p:blipFill>
          <a:blip r:embed="rId2"/>
          <a:stretch>
            <a:fillRect/>
          </a:stretch>
        </p:blipFill>
        <p:spPr>
          <a:xfrm>
            <a:off x="2819400" y="1089988"/>
            <a:ext cx="6172030" cy="4759993"/>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08" y="1524000"/>
            <a:ext cx="4542300" cy="1518000"/>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4800" y="3469985"/>
            <a:ext cx="2429691" cy="2116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817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email">
            <a:extLst>
              <a:ext uri="{28A0092B-C50C-407E-A947-70E740481C1C}">
                <a14:useLocalDpi xmlns:a14="http://schemas.microsoft.com/office/drawing/2010/main"/>
              </a:ext>
            </a:extLst>
          </a:blip>
          <a:stretch>
            <a:fillRect/>
          </a:stretch>
        </p:blipFill>
        <p:spPr>
          <a:xfrm>
            <a:off x="1341099" y="1066800"/>
            <a:ext cx="6626189" cy="4724400"/>
          </a:xfrm>
          <a:prstGeom prst="rect">
            <a:avLst/>
          </a:prstGeom>
          <a:ln>
            <a:solidFill>
              <a:schemeClr val="tx1"/>
            </a:solidFill>
          </a:ln>
          <a:effectLst>
            <a:outerShdw blurRad="292100" dist="139700" dir="2700000" algn="tl" rotWithShape="0">
              <a:srgbClr val="333333">
                <a:alpha val="65000"/>
              </a:srgbClr>
            </a:outerShdw>
          </a:effectLst>
        </p:spPr>
      </p:pic>
      <p:sp>
        <p:nvSpPr>
          <p:cNvPr id="3" name="Title 3"/>
          <p:cNvSpPr txBox="1">
            <a:spLocks/>
          </p:cNvSpPr>
          <p:nvPr/>
        </p:nvSpPr>
        <p:spPr>
          <a:xfrm>
            <a:off x="710844" y="0"/>
            <a:ext cx="7886700" cy="9965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chemeClr val="tx2"/>
                </a:solidFill>
                <a:effectLst>
                  <a:outerShdw blurRad="38100" dist="38100" dir="2700000" algn="tl">
                    <a:srgbClr val="000000">
                      <a:alpha val="43137"/>
                    </a:srgbClr>
                  </a:outerShdw>
                </a:effectLst>
              </a:rPr>
              <a:t>Environmental Monitoring</a:t>
            </a:r>
          </a:p>
          <a:p>
            <a:pPr algn="ctr"/>
            <a:r>
              <a:rPr lang="en-US" sz="3600" b="1" dirty="0" smtClean="0">
                <a:solidFill>
                  <a:schemeClr val="tx2"/>
                </a:solidFill>
                <a:effectLst>
                  <a:outerShdw blurRad="38100" dist="38100" dir="2700000" algn="tl">
                    <a:srgbClr val="000000">
                      <a:alpha val="43137"/>
                    </a:srgbClr>
                  </a:outerShdw>
                </a:effectLst>
              </a:rPr>
              <a:t>Surface Water</a:t>
            </a:r>
            <a:endParaRPr lang="en-US" sz="3600" b="1" dirty="0">
              <a:solidFill>
                <a:schemeClr val="tx2"/>
              </a:solidFill>
              <a:effectLst>
                <a:outerShdw blurRad="38100" dist="38100" dir="2700000" algn="tl">
                  <a:srgbClr val="000000">
                    <a:alpha val="43137"/>
                  </a:srgbClr>
                </a:outerShdw>
              </a:effectLst>
            </a:endParaRPr>
          </a:p>
        </p:txBody>
      </p:sp>
      <p:sp>
        <p:nvSpPr>
          <p:cNvPr id="4" name="Footer Placeholder 4"/>
          <p:cNvSpPr txBox="1">
            <a:spLocks/>
          </p:cNvSpPr>
          <p:nvPr/>
        </p:nvSpPr>
        <p:spPr>
          <a:xfrm>
            <a:off x="5431319" y="6248400"/>
            <a:ext cx="358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chemeClr val="bg1"/>
                </a:solidFill>
              </a:rPr>
              <a:t>Paul Ziemkiewicz / WVU-WVWRI</a:t>
            </a:r>
            <a:endParaRPr lang="en-US" dirty="0">
              <a:solidFill>
                <a:schemeClr val="bg1"/>
              </a:solidFill>
            </a:endParaRPr>
          </a:p>
        </p:txBody>
      </p:sp>
      <p:sp>
        <p:nvSpPr>
          <p:cNvPr id="5" name="Rectangle 4"/>
          <p:cNvSpPr/>
          <p:nvPr/>
        </p:nvSpPr>
        <p:spPr>
          <a:xfrm>
            <a:off x="1447799" y="1905000"/>
            <a:ext cx="2087901" cy="3693319"/>
          </a:xfrm>
          <a:prstGeom prst="rect">
            <a:avLst/>
          </a:prstGeom>
          <a:solidFill>
            <a:srgbClr val="FFFFFF">
              <a:alpha val="50196"/>
            </a:srgbClr>
          </a:solidFill>
        </p:spPr>
        <p:txBody>
          <a:bodyPr wrap="square">
            <a:spAutoFit/>
          </a:bodyPr>
          <a:lstStyle/>
          <a:p>
            <a:r>
              <a:rPr lang="en-US" dirty="0"/>
              <a:t>“To reiterate, there is nothing in our testing to indicate that Morgantown’s drinking water is unsafe, and we will continue to monitor, paying close attention to potential contamination from wells, to ensure it stays that way.” – Paul </a:t>
            </a:r>
            <a:r>
              <a:rPr lang="en-US" dirty="0" err="1" smtClean="0"/>
              <a:t>Ziemkiewicz</a:t>
            </a:r>
            <a:endParaRPr lang="en-US" dirty="0"/>
          </a:p>
        </p:txBody>
      </p:sp>
    </p:spTree>
    <p:extLst>
      <p:ext uri="{BB962C8B-B14F-4D97-AF65-F5344CB8AC3E}">
        <p14:creationId xmlns:p14="http://schemas.microsoft.com/office/powerpoint/2010/main" val="117546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65571"/>
          </a:xfrm>
        </p:spPr>
        <p:txBody>
          <a:bodyPr>
            <a:noAutofit/>
          </a:bodyPr>
          <a:lstStyle/>
          <a:p>
            <a:pPr algn="ctr"/>
            <a:r>
              <a:rPr lang="en-US" sz="3600" b="1" dirty="0" smtClean="0">
                <a:solidFill>
                  <a:schemeClr val="tx2"/>
                </a:solidFill>
              </a:rPr>
              <a:t>Drilling and Produced Water </a:t>
            </a:r>
            <a:br>
              <a:rPr lang="en-US" sz="3600" b="1" dirty="0" smtClean="0">
                <a:solidFill>
                  <a:schemeClr val="tx2"/>
                </a:solidFill>
              </a:rPr>
            </a:br>
            <a:r>
              <a:rPr lang="en-US" sz="3600" b="1" dirty="0" smtClean="0">
                <a:solidFill>
                  <a:schemeClr val="tx2"/>
                </a:solidFill>
              </a:rPr>
              <a:t>Waste Monitoring</a:t>
            </a:r>
            <a:endParaRPr lang="en-US" sz="3600" b="1" dirty="0">
              <a:solidFill>
                <a:schemeClr val="tx2"/>
              </a:solidFill>
            </a:endParaRPr>
          </a:p>
        </p:txBody>
      </p:sp>
      <p:sp>
        <p:nvSpPr>
          <p:cNvPr id="3" name="Text Placeholder 2"/>
          <p:cNvSpPr>
            <a:spLocks noGrp="1"/>
          </p:cNvSpPr>
          <p:nvPr>
            <p:ph type="body" idx="1"/>
          </p:nvPr>
        </p:nvSpPr>
        <p:spPr>
          <a:xfrm>
            <a:off x="815788" y="1747165"/>
            <a:ext cx="4040188" cy="479822"/>
          </a:xfrm>
        </p:spPr>
        <p:txBody>
          <a:bodyPr/>
          <a:lstStyle/>
          <a:p>
            <a:r>
              <a:rPr lang="en-US" dirty="0" smtClean="0">
                <a:solidFill>
                  <a:schemeClr val="tx2"/>
                </a:solidFill>
              </a:rPr>
              <a:t>Mud</a:t>
            </a:r>
            <a:endParaRPr lang="en-US" dirty="0">
              <a:solidFill>
                <a:schemeClr val="tx2"/>
              </a:solidFill>
            </a:endParaRPr>
          </a:p>
        </p:txBody>
      </p:sp>
      <p:sp>
        <p:nvSpPr>
          <p:cNvPr id="6" name="Text Placeholder 5"/>
          <p:cNvSpPr>
            <a:spLocks noGrp="1"/>
          </p:cNvSpPr>
          <p:nvPr>
            <p:ph type="body" sz="quarter" idx="3"/>
          </p:nvPr>
        </p:nvSpPr>
        <p:spPr>
          <a:xfrm>
            <a:off x="4552122" y="1143000"/>
            <a:ext cx="4041775" cy="479822"/>
          </a:xfrm>
        </p:spPr>
        <p:txBody>
          <a:bodyPr/>
          <a:lstStyle/>
          <a:p>
            <a:r>
              <a:rPr lang="en-US" dirty="0" smtClean="0">
                <a:solidFill>
                  <a:schemeClr val="tx2"/>
                </a:solidFill>
              </a:rPr>
              <a:t>Cuttings</a:t>
            </a:r>
            <a:endParaRPr lang="en-US" dirty="0">
              <a:solidFill>
                <a:schemeClr val="tx2"/>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2238564"/>
            <a:ext cx="3958839" cy="2969129"/>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descr="J:\1 SAFEKEEPING\JDH\ETD26 (USEEL-MSEEL)\20150713_102933_resized-2.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143000"/>
            <a:ext cx="2667000" cy="470552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581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09" y="10886"/>
            <a:ext cx="8229600" cy="1143000"/>
          </a:xfrm>
        </p:spPr>
        <p:txBody>
          <a:bodyPr>
            <a:noAutofit/>
          </a:bodyPr>
          <a:lstStyle/>
          <a:p>
            <a:pPr algn="ctr"/>
            <a:r>
              <a:rPr lang="en-US" sz="3600" b="1" cap="none" dirty="0" smtClean="0">
                <a:solidFill>
                  <a:schemeClr val="tx2"/>
                </a:solidFill>
                <a:effectLst>
                  <a:outerShdw blurRad="38100" dist="38100" dir="2700000" algn="tl">
                    <a:srgbClr val="000000">
                      <a:alpha val="43137"/>
                    </a:srgbClr>
                  </a:outerShdw>
                </a:effectLst>
              </a:rPr>
              <a:t>Using ‘Green’ Drilling Mud </a:t>
            </a:r>
            <a:br>
              <a:rPr lang="en-US" sz="3600" b="1" cap="none" dirty="0" smtClean="0">
                <a:solidFill>
                  <a:schemeClr val="tx2"/>
                </a:solidFill>
                <a:effectLst>
                  <a:outerShdw blurRad="38100" dist="38100" dir="2700000" algn="tl">
                    <a:srgbClr val="000000">
                      <a:alpha val="43137"/>
                    </a:srgbClr>
                  </a:outerShdw>
                </a:effectLst>
              </a:rPr>
            </a:br>
            <a:r>
              <a:rPr lang="en-US" sz="3600" b="1" cap="none" dirty="0" smtClean="0">
                <a:solidFill>
                  <a:schemeClr val="tx2"/>
                </a:solidFill>
                <a:effectLst>
                  <a:outerShdw blurRad="38100" dist="38100" dir="2700000" algn="tl">
                    <a:srgbClr val="000000">
                      <a:alpha val="43137"/>
                    </a:srgbClr>
                  </a:outerShdw>
                </a:effectLst>
              </a:rPr>
              <a:t>NO Parameters Exceeded TCLP</a:t>
            </a:r>
            <a:endParaRPr lang="en-US" sz="3600" b="1" cap="none"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9600" y="3720064"/>
            <a:ext cx="8382000" cy="2286000"/>
          </a:xfrm>
        </p:spPr>
        <p:txBody>
          <a:bodyPr>
            <a:normAutofit/>
          </a:bodyPr>
          <a:lstStyle/>
          <a:p>
            <a:pPr marL="0" indent="0">
              <a:buNone/>
            </a:pPr>
            <a:endParaRPr lang="en-US" dirty="0" smtClean="0"/>
          </a:p>
          <a:p>
            <a:pPr marL="0" indent="0">
              <a:buNone/>
            </a:pPr>
            <a:r>
              <a:rPr lang="en-US" sz="2000" dirty="0" smtClean="0"/>
              <a:t>TCLP - Toxicity Characteristic Leaching Procedure</a:t>
            </a:r>
            <a:endParaRPr lang="en-US" sz="2000" dirty="0"/>
          </a:p>
        </p:txBody>
      </p:sp>
      <p:sp>
        <p:nvSpPr>
          <p:cNvPr id="5" name="TextBox 4"/>
          <p:cNvSpPr txBox="1"/>
          <p:nvPr/>
        </p:nvSpPr>
        <p:spPr>
          <a:xfrm>
            <a:off x="5625259" y="6253754"/>
            <a:ext cx="3533981" cy="369332"/>
          </a:xfrm>
          <a:prstGeom prst="rect">
            <a:avLst/>
          </a:prstGeom>
          <a:noFill/>
        </p:spPr>
        <p:txBody>
          <a:bodyPr wrap="none" rtlCol="0">
            <a:spAutoFit/>
          </a:bodyPr>
          <a:lstStyle/>
          <a:p>
            <a:r>
              <a:rPr lang="en-US" dirty="0" smtClean="0">
                <a:solidFill>
                  <a:schemeClr val="bg1"/>
                </a:solidFill>
              </a:rPr>
              <a:t>Paul Ziemkiewicz – WVU/WVWRI</a:t>
            </a:r>
          </a:p>
        </p:txBody>
      </p:sp>
      <p:sp>
        <p:nvSpPr>
          <p:cNvPr id="6" name="TextBox 5"/>
          <p:cNvSpPr txBox="1"/>
          <p:nvPr/>
        </p:nvSpPr>
        <p:spPr>
          <a:xfrm>
            <a:off x="2057400" y="4863064"/>
            <a:ext cx="5164619" cy="923330"/>
          </a:xfrm>
          <a:prstGeom prst="rect">
            <a:avLst/>
          </a:prstGeom>
          <a:noFill/>
        </p:spPr>
        <p:txBody>
          <a:bodyPr wrap="none" rtlCol="0">
            <a:spAutoFit/>
          </a:bodyPr>
          <a:lstStyle/>
          <a:p>
            <a:r>
              <a:rPr lang="en-US" dirty="0" smtClean="0"/>
              <a:t>Better Drilling Performance with Steerable Bit</a:t>
            </a:r>
          </a:p>
          <a:p>
            <a:r>
              <a:rPr lang="en-US" dirty="0"/>
              <a:t>	</a:t>
            </a:r>
            <a:r>
              <a:rPr lang="en-US" dirty="0" smtClean="0"/>
              <a:t>2011 – 3,000 feet curve &amp; lateral in 30 days</a:t>
            </a:r>
          </a:p>
          <a:p>
            <a:r>
              <a:rPr lang="en-US" dirty="0"/>
              <a:t>	</a:t>
            </a:r>
            <a:r>
              <a:rPr lang="en-US" dirty="0" smtClean="0"/>
              <a:t>2015 – 6,500 feet curve &amp; lateral in 5 days</a:t>
            </a:r>
            <a:endParaRPr lang="en-US" dirty="0"/>
          </a:p>
        </p:txBody>
      </p:sp>
      <p:sp>
        <p:nvSpPr>
          <p:cNvPr id="7" name="Content Placeholder 2"/>
          <p:cNvSpPr txBox="1">
            <a:spLocks/>
          </p:cNvSpPr>
          <p:nvPr/>
        </p:nvSpPr>
        <p:spPr>
          <a:xfrm>
            <a:off x="304800" y="1447800"/>
            <a:ext cx="8229600" cy="2590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rgbClr val="25406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rgbClr val="25406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rgbClr val="25406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25406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25406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In the Vertical and Horizontal (Marcellus) sections:</a:t>
            </a:r>
          </a:p>
          <a:p>
            <a:r>
              <a:rPr lang="en-US" dirty="0" smtClean="0"/>
              <a:t>TCLP organics-no exceedances</a:t>
            </a:r>
          </a:p>
          <a:p>
            <a:r>
              <a:rPr lang="en-US" dirty="0" smtClean="0"/>
              <a:t>TCLP inorganics-no exceedances</a:t>
            </a:r>
          </a:p>
          <a:p>
            <a:endParaRPr lang="en-US" dirty="0"/>
          </a:p>
        </p:txBody>
      </p:sp>
    </p:spTree>
    <p:extLst>
      <p:ext uri="{BB962C8B-B14F-4D97-AF65-F5344CB8AC3E}">
        <p14:creationId xmlns:p14="http://schemas.microsoft.com/office/powerpoint/2010/main" val="350607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22" y="228600"/>
            <a:ext cx="9144000" cy="1066800"/>
          </a:xfrm>
        </p:spPr>
        <p:txBody>
          <a:bodyPr>
            <a:normAutofit/>
          </a:bodyPr>
          <a:lstStyle/>
          <a:p>
            <a:pPr algn="ctr"/>
            <a:r>
              <a:rPr lang="en-US" sz="4000" b="1" cap="none" dirty="0" smtClean="0">
                <a:solidFill>
                  <a:schemeClr val="tx2"/>
                </a:solidFill>
                <a:effectLst>
                  <a:outerShdw blurRad="38100" dist="38100" dir="2700000" algn="tl">
                    <a:srgbClr val="000000">
                      <a:alpha val="43137"/>
                    </a:srgbClr>
                  </a:outerShdw>
                </a:effectLst>
              </a:rPr>
              <a:t>Radiochemistry:  Drill Cuttings</a:t>
            </a:r>
            <a:r>
              <a:rPr lang="en-US" b="1" cap="none" dirty="0"/>
              <a:t/>
            </a:r>
            <a:br>
              <a:rPr lang="en-US" b="1" cap="none" dirty="0"/>
            </a:br>
            <a:r>
              <a:rPr lang="en-US" sz="2400" b="1" dirty="0">
                <a:solidFill>
                  <a:schemeClr val="accent3">
                    <a:lumMod val="75000"/>
                  </a:schemeClr>
                </a:solidFill>
              </a:rPr>
              <a:t>Brazil nuts are about 12 pCi/g</a:t>
            </a:r>
          </a:p>
        </p:txBody>
      </p:sp>
      <p:pic>
        <p:nvPicPr>
          <p:cNvPr id="4" name="Picture 3"/>
          <p:cNvPicPr>
            <a:picLocks noChangeAspect="1"/>
          </p:cNvPicPr>
          <p:nvPr/>
        </p:nvPicPr>
        <p:blipFill>
          <a:blip r:embed="rId2"/>
          <a:stretch>
            <a:fillRect/>
          </a:stretch>
        </p:blipFill>
        <p:spPr>
          <a:xfrm>
            <a:off x="304800" y="1600200"/>
            <a:ext cx="8517434" cy="3581400"/>
          </a:xfrm>
          <a:prstGeom prst="rect">
            <a:avLst/>
          </a:prstGeom>
          <a:solidFill>
            <a:schemeClr val="bg1"/>
          </a:solidFill>
          <a:ln>
            <a:solidFill>
              <a:schemeClr val="tx1"/>
            </a:solidFill>
          </a:ln>
          <a:effectLst>
            <a:outerShdw blurRad="292100" dist="139700" dir="2700000" algn="tl" rotWithShape="0">
              <a:srgbClr val="333333">
                <a:alpha val="65000"/>
              </a:srgbClr>
            </a:outerShdw>
          </a:effectLst>
        </p:spPr>
      </p:pic>
      <p:sp>
        <p:nvSpPr>
          <p:cNvPr id="6" name="TextBox 5"/>
          <p:cNvSpPr txBox="1"/>
          <p:nvPr/>
        </p:nvSpPr>
        <p:spPr>
          <a:xfrm>
            <a:off x="5625259" y="6253754"/>
            <a:ext cx="3533981" cy="369332"/>
          </a:xfrm>
          <a:prstGeom prst="rect">
            <a:avLst/>
          </a:prstGeom>
          <a:noFill/>
        </p:spPr>
        <p:txBody>
          <a:bodyPr wrap="none" rtlCol="0">
            <a:spAutoFit/>
          </a:bodyPr>
          <a:lstStyle/>
          <a:p>
            <a:r>
              <a:rPr lang="en-US" dirty="0" smtClean="0">
                <a:solidFill>
                  <a:schemeClr val="bg1"/>
                </a:solidFill>
              </a:rPr>
              <a:t>Paul Ziemkiewicz – WVU/WVWRI</a:t>
            </a:r>
          </a:p>
        </p:txBody>
      </p:sp>
    </p:spTree>
    <p:extLst>
      <p:ext uri="{BB962C8B-B14F-4D97-AF65-F5344CB8AC3E}">
        <p14:creationId xmlns:p14="http://schemas.microsoft.com/office/powerpoint/2010/main" val="95327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hewitt\Desktop\IMG_008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04249" y="4129566"/>
            <a:ext cx="1879041"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srgbClr val="FF0000"/>
                </a:solidFill>
                <a:latin typeface="Arial" panose="020B0604020202020204" pitchFamily="34" charset="0"/>
                <a:cs typeface="Arial" panose="020B0604020202020204" pitchFamily="34" charset="0"/>
              </a:rPr>
              <a:t>Government</a:t>
            </a:r>
            <a:endParaRPr lang="en-US" sz="2400"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6447402" y="2506550"/>
            <a:ext cx="1555234"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schemeClr val="bg1"/>
                </a:solidFill>
                <a:latin typeface="Arial" panose="020B0604020202020204" pitchFamily="34" charset="0"/>
                <a:cs typeface="Arial" panose="020B0604020202020204" pitchFamily="34" charset="0"/>
              </a:rPr>
              <a:t>Academia</a:t>
            </a:r>
            <a:endParaRPr lang="en-US" sz="2400"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0" y="76200"/>
            <a:ext cx="9143999" cy="492443"/>
          </a:xfrm>
          <a:prstGeom prst="rect">
            <a:avLst/>
          </a:prstGeom>
          <a:noFill/>
        </p:spPr>
        <p:txBody>
          <a:bodyPr wrap="square" rtlCol="0">
            <a:spAutoFit/>
          </a:bodyPr>
          <a:lstStyle/>
          <a:p>
            <a:pPr algn="ctr" eaLnBrk="1" fontAlgn="auto" hangingPunct="1">
              <a:spcBef>
                <a:spcPts val="0"/>
              </a:spcBef>
              <a:spcAft>
                <a:spcPts val="0"/>
              </a:spcAft>
            </a:pPr>
            <a:r>
              <a:rPr lang="en-US" sz="2600" dirty="0" smtClean="0">
                <a:solidFill>
                  <a:prstClr val="black"/>
                </a:solidFill>
                <a:latin typeface="+mj-lt"/>
                <a:cs typeface="+mn-cs"/>
              </a:rPr>
              <a:t>Building Partnerships for Research, Education, and Outreach</a:t>
            </a:r>
            <a:endParaRPr lang="en-US" sz="2600" dirty="0">
              <a:solidFill>
                <a:prstClr val="black"/>
              </a:solidFill>
              <a:latin typeface="+mj-lt"/>
              <a:cs typeface="+mn-cs"/>
            </a:endParaRPr>
          </a:p>
        </p:txBody>
      </p:sp>
      <p:sp>
        <p:nvSpPr>
          <p:cNvPr id="9" name="TextBox 8"/>
          <p:cNvSpPr txBox="1"/>
          <p:nvPr/>
        </p:nvSpPr>
        <p:spPr>
          <a:xfrm>
            <a:off x="953813" y="2438400"/>
            <a:ext cx="1742785"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schemeClr val="bg1"/>
                </a:solidFill>
                <a:latin typeface="Arial" panose="020B0604020202020204" pitchFamily="34" charset="0"/>
                <a:cs typeface="Arial" panose="020B0604020202020204" pitchFamily="34" charset="0"/>
              </a:rPr>
              <a:t>Community</a:t>
            </a:r>
            <a:endParaRPr lang="en-US" sz="2400"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932242" y="833735"/>
            <a:ext cx="1279517"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srgbClr val="FF0000"/>
                </a:solidFill>
                <a:latin typeface="Arial" panose="020B0604020202020204" pitchFamily="34" charset="0"/>
                <a:cs typeface="Arial" panose="020B0604020202020204" pitchFamily="34" charset="0"/>
              </a:rPr>
              <a:t>Industry</a:t>
            </a:r>
            <a:endParaRPr lang="en-US" sz="2400" dirty="0">
              <a:solidFill>
                <a:srgbClr val="FF0000"/>
              </a:solidFill>
              <a:latin typeface="Arial" panose="020B0604020202020204" pitchFamily="34" charset="0"/>
              <a:cs typeface="Arial" panose="020B0604020202020204" pitchFamily="34" charset="0"/>
            </a:endParaRPr>
          </a:p>
        </p:txBody>
      </p:sp>
      <p:grpSp>
        <p:nvGrpSpPr>
          <p:cNvPr id="14" name="Group 13"/>
          <p:cNvGrpSpPr/>
          <p:nvPr/>
        </p:nvGrpSpPr>
        <p:grpSpPr>
          <a:xfrm>
            <a:off x="3949875" y="2094850"/>
            <a:ext cx="1244251" cy="939805"/>
            <a:chOff x="3861149" y="2094850"/>
            <a:chExt cx="1244251" cy="939805"/>
          </a:xfrm>
        </p:grpSpPr>
        <p:pic>
          <p:nvPicPr>
            <p:cNvPr id="4" name="Picture 2" descr="http://www.wvubaltimorealumni.com/wp-content/uploads/2011/10/wvu_logo-wp.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25173" y="2577303"/>
              <a:ext cx="516202" cy="4573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61149" y="2094850"/>
              <a:ext cx="1244251" cy="461665"/>
            </a:xfrm>
            <a:prstGeom prst="rect">
              <a:avLst/>
            </a:prstGeom>
            <a:noFill/>
          </p:spPr>
          <p:txBody>
            <a:bodyPr wrap="none" rtlCol="0">
              <a:spAutoFit/>
            </a:bodyPr>
            <a:lstStyle/>
            <a:p>
              <a:pPr eaLnBrk="1" fontAlgn="auto" hangingPunct="1">
                <a:spcBef>
                  <a:spcPts val="0"/>
                </a:spcBef>
                <a:spcAft>
                  <a:spcPts val="0"/>
                </a:spcAft>
              </a:pPr>
              <a:r>
                <a:rPr lang="en-US" sz="2400" b="1" dirty="0" smtClean="0">
                  <a:solidFill>
                    <a:schemeClr val="bg1"/>
                  </a:solidFill>
                  <a:latin typeface="Arial" panose="020B0604020202020204" pitchFamily="34" charset="0"/>
                  <a:cs typeface="Arial" panose="020B0604020202020204" pitchFamily="34" charset="0"/>
                </a:rPr>
                <a:t>MSEEL</a:t>
              </a:r>
              <a:endParaRPr lang="en-US" sz="2400" b="1" dirty="0">
                <a:solidFill>
                  <a:schemeClr val="bg1"/>
                </a:solidFill>
                <a:latin typeface="Arial" panose="020B0604020202020204" pitchFamily="34" charset="0"/>
                <a:cs typeface="Arial" panose="020B0604020202020204" pitchFamily="34" charset="0"/>
              </a:endParaRPr>
            </a:p>
          </p:txBody>
        </p:sp>
      </p:grpSp>
      <p:sp>
        <p:nvSpPr>
          <p:cNvPr id="12" name="Rectangle 11"/>
          <p:cNvSpPr/>
          <p:nvPr/>
        </p:nvSpPr>
        <p:spPr>
          <a:xfrm>
            <a:off x="3781770" y="2286001"/>
            <a:ext cx="1524000"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3" name="Oval 12"/>
          <p:cNvSpPr/>
          <p:nvPr/>
        </p:nvSpPr>
        <p:spPr>
          <a:xfrm>
            <a:off x="2705100" y="1295400"/>
            <a:ext cx="3733800" cy="28839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5" name="TextBox 14"/>
          <p:cNvSpPr txBox="1">
            <a:spLocks noChangeArrowheads="1"/>
          </p:cNvSpPr>
          <p:nvPr/>
        </p:nvSpPr>
        <p:spPr bwMode="auto">
          <a:xfrm>
            <a:off x="220765" y="5734231"/>
            <a:ext cx="38390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2000" b="1" dirty="0">
                <a:solidFill>
                  <a:schemeClr val="bg1"/>
                </a:solidFill>
                <a:latin typeface="Arial" panose="020B0604020202020204" pitchFamily="34" charset="0"/>
              </a:rPr>
              <a:t>Tim Carr</a:t>
            </a:r>
          </a:p>
          <a:p>
            <a:pPr eaLnBrk="1" hangingPunct="1"/>
            <a:r>
              <a:rPr lang="en-US" sz="2000" b="1" dirty="0">
                <a:solidFill>
                  <a:schemeClr val="bg1"/>
                </a:solidFill>
                <a:latin typeface="Arial" panose="020B0604020202020204" pitchFamily="34" charset="0"/>
              </a:rPr>
              <a:t>Phone: 304.293.9660</a:t>
            </a:r>
          </a:p>
          <a:p>
            <a:pPr eaLnBrk="1" hangingPunct="1"/>
            <a:r>
              <a:rPr lang="en-US" sz="2000" b="1" dirty="0">
                <a:solidFill>
                  <a:schemeClr val="bg1"/>
                </a:solidFill>
                <a:latin typeface="Arial" panose="020B0604020202020204" pitchFamily="34" charset="0"/>
              </a:rPr>
              <a:t>Email: tim.carr@mail.wvu.edu</a:t>
            </a:r>
          </a:p>
        </p:txBody>
      </p:sp>
    </p:spTree>
    <p:extLst>
      <p:ext uri="{BB962C8B-B14F-4D97-AF65-F5344CB8AC3E}">
        <p14:creationId xmlns:p14="http://schemas.microsoft.com/office/powerpoint/2010/main" val="53582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000"/>
                            </p:stCondLst>
                            <p:childTnLst>
                              <p:par>
                                <p:cTn id="9" presetID="10" presetClass="entr" presetSubtype="0"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3500"/>
                            </p:stCondLst>
                            <p:childTnLst>
                              <p:par>
                                <p:cTn id="13" presetID="10" presetClass="entr" presetSubtype="0"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5000"/>
                            </p:stCondLst>
                            <p:childTnLst>
                              <p:par>
                                <p:cTn id="17" presetID="10"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6500"/>
                            </p:stCondLst>
                            <p:childTnLst>
                              <p:par>
                                <p:cTn id="21" presetID="10" presetClass="entr" presetSubtype="0" fill="hold" grpId="0"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carr.GEO\Desktop\Picture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4" t="1744" r="1624" b="2975"/>
          <a:stretch/>
        </p:blipFill>
        <p:spPr bwMode="auto">
          <a:xfrm>
            <a:off x="838200" y="762000"/>
            <a:ext cx="7480582" cy="5161301"/>
          </a:xfrm>
          <a:prstGeom prst="rect">
            <a:avLst/>
          </a:prstGeom>
          <a:solidFill>
            <a:srgbClr val="FFFFFF">
              <a:shade val="85000"/>
            </a:srgbClr>
          </a:solidFill>
          <a:ln w="57150" cap="rnd">
            <a:solidFill>
              <a:schemeClr val="tx1"/>
            </a:solidFill>
            <a:round/>
          </a:ln>
          <a:effectLst/>
          <a:scene3d>
            <a:camera prst="orthographicFront"/>
            <a:lightRig rig="twoPt" dir="t">
              <a:rot lat="0" lon="0" rev="7200000"/>
            </a:lightRig>
          </a:scene3d>
          <a:sp3d>
            <a:bevelT w="25400" h="19050"/>
            <a:contourClr>
              <a:srgbClr val="FFFFFF"/>
            </a:contourClr>
          </a:sp3d>
          <a:extLst/>
        </p:spPr>
      </p:pic>
      <p:sp>
        <p:nvSpPr>
          <p:cNvPr id="7" name="TextBox 3"/>
          <p:cNvSpPr txBox="1">
            <a:spLocks noChangeArrowheads="1"/>
          </p:cNvSpPr>
          <p:nvPr/>
        </p:nvSpPr>
        <p:spPr bwMode="auto">
          <a:xfrm rot="16200000">
            <a:off x="7670734" y="5025490"/>
            <a:ext cx="17219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800" dirty="0" smtClean="0">
                <a:solidFill>
                  <a:schemeClr val="bg1">
                    <a:lumMod val="50000"/>
                  </a:schemeClr>
                </a:solidFill>
                <a:latin typeface="+mj-lt"/>
              </a:rPr>
              <a:t>UNDP 2013 and Various Sources</a:t>
            </a:r>
            <a:endParaRPr lang="en-US" sz="800" dirty="0">
              <a:solidFill>
                <a:schemeClr val="bg1">
                  <a:lumMod val="50000"/>
                </a:schemeClr>
              </a:solidFill>
              <a:latin typeface="+mj-lt"/>
            </a:endParaRPr>
          </a:p>
        </p:txBody>
      </p:sp>
      <p:sp>
        <p:nvSpPr>
          <p:cNvPr id="8" name="Rectangle 2"/>
          <p:cNvSpPr txBox="1">
            <a:spLocks noChangeArrowheads="1"/>
          </p:cNvSpPr>
          <p:nvPr/>
        </p:nvSpPr>
        <p:spPr>
          <a:xfrm>
            <a:off x="0" y="-34861"/>
            <a:ext cx="9144000" cy="796861"/>
          </a:xfrm>
          <a:prstGeom prst="rect">
            <a:avLst/>
          </a:prstGeom>
        </p:spPr>
        <p:txBody>
          <a:bodyPr vert="horz" lIns="92075" tIns="46038" rIns="92075" bIns="46038" rtlCol="0" anchor="ctr">
            <a:noAutofit/>
          </a:body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4400" i="0" u="none" strike="noStrike" kern="1200" spc="0" normalizeH="0" noProof="0" dirty="0" smtClean="0">
                <a:ln>
                  <a:noFill/>
                </a:ln>
                <a:solidFill>
                  <a:schemeClr val="tx2"/>
                </a:solidFill>
                <a:uLnTx/>
                <a:uFillTx/>
                <a:latin typeface="+mj-lt"/>
                <a:ea typeface="+mj-ea"/>
                <a:cs typeface="Times New Roman" pitchFamily="18" charset="0"/>
              </a:rPr>
              <a:t>Supply Challenge</a:t>
            </a:r>
            <a:endParaRPr kumimoji="0" lang="en-US" sz="4400" i="0" u="none" strike="noStrike" kern="1200" spc="0" normalizeH="0" noProof="0" dirty="0">
              <a:ln>
                <a:noFill/>
              </a:ln>
              <a:solidFill>
                <a:schemeClr val="tx2"/>
              </a:solidFill>
              <a:uLnTx/>
              <a:uFillTx/>
              <a:latin typeface="+mj-lt"/>
              <a:ea typeface="+mj-ea"/>
              <a:cs typeface="Times New Roman" pitchFamily="18" charset="0"/>
            </a:endParaRPr>
          </a:p>
        </p:txBody>
      </p:sp>
      <p:sp>
        <p:nvSpPr>
          <p:cNvPr id="2" name="AutoShape 2" descr="https://outlook.office365.com/owa/service.svc/s/GetFileAttachment?id=AAMkAGViZmZiZTU4LTkzNDYtNDQ1YS04ODg4LWZmNThkZjA2NmRkMQBGAAAAAABcLDB3nt8LT5UI3jVk76CvBwCvKrfSoRUsRIlZ3wzNkiXQAAAAAAENAACvKrfSoRUsRIlZ3wzNkiXQAAFEGb%2BmAAABEgAQAJicom9m4uFCk02QKQt%2FM6A%3D&amp;isImagePreview=True&amp;X-OWA-CANARY=v7mdDvL8n0a4tu0VFauUIAkwJ7QRHdIIG8jWuOE-_xMnPpZDK9h9nYDWo2oovPokmDgHBJZ-QE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outlook.office365.com/owa/service.svc/s/GetFileAttachment?id=AAMkAGViZmZiZTU4LTkzNDYtNDQ1YS04ODg4LWZmNThkZjA2NmRkMQBGAAAAAABcLDB3nt8LT5UI3jVk76CvBwCvKrfSoRUsRIlZ3wzNkiXQAAAAAAENAACvKrfSoRUsRIlZ3wzNkiXQAAFEGb%2BmAAABEgAQAJicom9m4uFCk02QKQt%2FM6A%3D&amp;isImagePreview=True&amp;X-OWA-CANARY=v7mdDvL8n0a4tu0VFauUIAkwJ7QRHdIIG8jWuOE-_xMnPpZDK9h9nYDWo2oovPokmDgHBJZ-QE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C:\Users\Tim\Downloads\photo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6131" y="2212802"/>
            <a:ext cx="2052208" cy="243170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C:\Users\Tim\Downloads\photo 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497" r="20558"/>
          <a:stretch/>
        </p:blipFill>
        <p:spPr bwMode="auto">
          <a:xfrm>
            <a:off x="4192723" y="2220199"/>
            <a:ext cx="839243" cy="243170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5031966" y="4472863"/>
            <a:ext cx="1488050" cy="403937"/>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441322" y="4715469"/>
            <a:ext cx="3924808" cy="523220"/>
          </a:xfrm>
          <a:prstGeom prst="rect">
            <a:avLst/>
          </a:prstGeom>
          <a:solidFill>
            <a:schemeClr val="bg1"/>
          </a:solidFill>
          <a:effectLst>
            <a:outerShdw blurRad="50800" dist="76200" dir="2700000" algn="tl" rotWithShape="0">
              <a:prstClr val="black">
                <a:alpha val="40000"/>
              </a:prstClr>
            </a:outerShdw>
          </a:effectLst>
        </p:spPr>
        <p:txBody>
          <a:bodyPr wrap="square" rtlCol="0">
            <a:spAutoFit/>
          </a:bodyPr>
          <a:lstStyle/>
          <a:p>
            <a:r>
              <a:rPr lang="en-US" sz="1400" dirty="0" smtClean="0"/>
              <a:t>Clock built by my Great-Great-Great Grandfather and the same clock today in my parent’s house.</a:t>
            </a:r>
            <a:endParaRPr lang="en-US" sz="1400" dirty="0"/>
          </a:p>
        </p:txBody>
      </p:sp>
    </p:spTree>
    <p:extLst>
      <p:ext uri="{BB962C8B-B14F-4D97-AF65-F5344CB8AC3E}">
        <p14:creationId xmlns:p14="http://schemas.microsoft.com/office/powerpoint/2010/main" val="2228395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33300" y="586256"/>
            <a:ext cx="3381917" cy="3839805"/>
          </a:xfrm>
          <a:prstGeom prst="rect">
            <a:avLst/>
          </a:prstGeom>
          <a:solidFill>
            <a:srgbClr val="FFFFFF">
              <a:shade val="85000"/>
            </a:srgbClr>
          </a:solidFill>
          <a:ln w="57150" algn="ctr">
            <a:solidFill>
              <a:schemeClr val="tx1"/>
            </a:solidFill>
            <a:miter lim="800000"/>
            <a:headEnd/>
            <a:tailEnd/>
          </a:ln>
          <a:effectLst/>
          <a:scene3d>
            <a:camera prst="orthographicFront"/>
            <a:lightRig rig="twoPt" dir="t">
              <a:rot lat="0" lon="0" rev="7200000"/>
            </a:lightRig>
          </a:scene3d>
          <a:sp3d>
            <a:bevelT w="25400" h="19050"/>
            <a:contourClr>
              <a:srgbClr val="FFFFFF"/>
            </a:contourClr>
          </a:sp3d>
          <a:extLst/>
        </p:spPr>
      </p:pic>
      <p:sp>
        <p:nvSpPr>
          <p:cNvPr id="30724" name="Text Box 4"/>
          <p:cNvSpPr txBox="1">
            <a:spLocks noChangeArrowheads="1"/>
          </p:cNvSpPr>
          <p:nvPr/>
        </p:nvSpPr>
        <p:spPr bwMode="auto">
          <a:xfrm>
            <a:off x="287528" y="4244876"/>
            <a:ext cx="386965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spcBef>
                <a:spcPct val="50000"/>
              </a:spcBef>
            </a:pPr>
            <a:r>
              <a:rPr lang="en-US" sz="1600" dirty="0">
                <a:latin typeface="+mj-lt"/>
              </a:rPr>
              <a:t>On </a:t>
            </a:r>
            <a:r>
              <a:rPr lang="en-US" sz="1600" dirty="0" smtClean="0">
                <a:latin typeface="+mj-lt"/>
              </a:rPr>
              <a:t>Friday, December 5 1952, </a:t>
            </a:r>
            <a:r>
              <a:rPr lang="en-US" sz="1600" dirty="0">
                <a:latin typeface="+mj-lt"/>
              </a:rPr>
              <a:t>a dense smoke-filled fog shrouded London and it hung over the city for the next four days. London came to a standstill. Over 4,000 people died, motor vehicles were abandoned, trains were </a:t>
            </a:r>
            <a:r>
              <a:rPr lang="en-US" sz="1600" dirty="0" smtClean="0">
                <a:latin typeface="+mj-lt"/>
              </a:rPr>
              <a:t>disrupted, </a:t>
            </a:r>
            <a:r>
              <a:rPr lang="en-US" sz="1600" dirty="0">
                <a:latin typeface="+mj-lt"/>
              </a:rPr>
              <a:t>and airports were forced to close. </a:t>
            </a:r>
          </a:p>
        </p:txBody>
      </p:sp>
      <p:sp>
        <p:nvSpPr>
          <p:cNvPr id="30726" name="Text Box 8"/>
          <p:cNvSpPr txBox="1">
            <a:spLocks noChangeArrowheads="1"/>
          </p:cNvSpPr>
          <p:nvPr/>
        </p:nvSpPr>
        <p:spPr bwMode="auto">
          <a:xfrm rot="16200000">
            <a:off x="2867746" y="2737661"/>
            <a:ext cx="28119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spcBef>
                <a:spcPct val="30000"/>
              </a:spcBef>
            </a:pPr>
            <a:r>
              <a:rPr lang="en-US" sz="800" dirty="0">
                <a:solidFill>
                  <a:schemeClr val="bg1">
                    <a:lumMod val="50000"/>
                  </a:schemeClr>
                </a:solidFill>
                <a:latin typeface="+mj-lt"/>
              </a:rPr>
              <a:t>http://news.bbc.co.uk/2/hi/uk_news/england/2546563.stm</a:t>
            </a:r>
          </a:p>
        </p:txBody>
      </p:sp>
      <p:sp>
        <p:nvSpPr>
          <p:cNvPr id="9" name="Rectangle 2"/>
          <p:cNvSpPr>
            <a:spLocks noGrp="1" noChangeArrowheads="1"/>
          </p:cNvSpPr>
          <p:nvPr>
            <p:ph type="title"/>
          </p:nvPr>
        </p:nvSpPr>
        <p:spPr bwMode="auto">
          <a:xfrm>
            <a:off x="0" y="0"/>
            <a:ext cx="9144000" cy="739000"/>
          </a:xfrm>
          <a:ln>
            <a:miter lim="800000"/>
            <a:headEnd/>
            <a:tailEnd/>
          </a:ln>
        </p:spPr>
        <p:txBody>
          <a:bodyPr vert="horz" wrap="square" lIns="91440" tIns="45720" rIns="91440" bIns="45720" numCol="1" anchor="t" anchorCtr="0" compatLnSpc="1">
            <a:prstTxWarp prst="textNoShape">
              <a:avLst/>
            </a:prstTxWarp>
            <a:noAutofit/>
          </a:bodyPr>
          <a:lstStyle/>
          <a:p>
            <a:pPr algn="ctr">
              <a:defRPr/>
            </a:pPr>
            <a:r>
              <a:rPr lang="en-US" altLang="en-US" cap="none" dirty="0" smtClean="0">
                <a:solidFill>
                  <a:schemeClr val="tx2"/>
                </a:solidFill>
              </a:rPr>
              <a:t>Emissions Challenge</a:t>
            </a:r>
            <a:endParaRPr lang="en-GB" cap="none" dirty="0" smtClean="0">
              <a:solidFill>
                <a:schemeClr val="tx2"/>
              </a:solidFill>
            </a:endParaRPr>
          </a:p>
        </p:txBody>
      </p:sp>
      <p:pic>
        <p:nvPicPr>
          <p:cNvPr id="11" name="Picture 3"/>
          <p:cNvPicPr>
            <a:picLocks noChangeAspect="1" noChangeArrowheads="1"/>
          </p:cNvPicPr>
          <p:nvPr/>
        </p:nvPicPr>
        <p:blipFill>
          <a:blip r:embed="rId4" cstate="print"/>
          <a:srcRect/>
          <a:stretch>
            <a:fillRect/>
          </a:stretch>
        </p:blipFill>
        <p:spPr bwMode="auto">
          <a:xfrm>
            <a:off x="4903359" y="829195"/>
            <a:ext cx="3843434" cy="3353926"/>
          </a:xfrm>
          <a:prstGeom prst="rect">
            <a:avLst/>
          </a:prstGeom>
          <a:noFill/>
          <a:ln w="57150" algn="ctr">
            <a:solidFill>
              <a:schemeClr val="tx1"/>
            </a:solidFill>
            <a:miter lim="800000"/>
            <a:headEnd/>
            <a:tailEnd/>
          </a:ln>
          <a:effectLst/>
        </p:spPr>
      </p:pic>
      <p:sp>
        <p:nvSpPr>
          <p:cNvPr id="3" name="TextBox 2"/>
          <p:cNvSpPr txBox="1"/>
          <p:nvPr/>
        </p:nvSpPr>
        <p:spPr>
          <a:xfrm rot="16200000">
            <a:off x="3304756" y="2295205"/>
            <a:ext cx="1252242" cy="215444"/>
          </a:xfrm>
          <a:prstGeom prst="rect">
            <a:avLst/>
          </a:prstGeom>
          <a:noFill/>
        </p:spPr>
        <p:txBody>
          <a:bodyPr wrap="square" rtlCol="0">
            <a:spAutoFit/>
          </a:bodyPr>
          <a:lstStyle/>
          <a:p>
            <a:r>
              <a:rPr lang="en-US" sz="800" dirty="0">
                <a:solidFill>
                  <a:schemeClr val="bg1">
                    <a:lumMod val="50000"/>
                  </a:schemeClr>
                </a:solidFill>
                <a:latin typeface="+mj-lt"/>
              </a:rPr>
              <a:t>Philadelphia </a:t>
            </a:r>
            <a:r>
              <a:rPr lang="en-US" sz="800" dirty="0" smtClean="0">
                <a:solidFill>
                  <a:schemeClr val="bg1">
                    <a:lumMod val="50000"/>
                  </a:schemeClr>
                </a:solidFill>
                <a:latin typeface="+mj-lt"/>
              </a:rPr>
              <a:t>Inquirer</a:t>
            </a:r>
            <a:endParaRPr lang="en-US" sz="800" dirty="0">
              <a:solidFill>
                <a:schemeClr val="bg1">
                  <a:lumMod val="50000"/>
                </a:schemeClr>
              </a:solidFill>
              <a:latin typeface="+mj-lt"/>
            </a:endParaRPr>
          </a:p>
        </p:txBody>
      </p:sp>
      <p:sp>
        <p:nvSpPr>
          <p:cNvPr id="4" name="TextBox 3"/>
          <p:cNvSpPr txBox="1"/>
          <p:nvPr/>
        </p:nvSpPr>
        <p:spPr>
          <a:xfrm>
            <a:off x="4840060" y="4325954"/>
            <a:ext cx="3929554" cy="1077218"/>
          </a:xfrm>
          <a:prstGeom prst="rect">
            <a:avLst/>
          </a:prstGeom>
          <a:noFill/>
        </p:spPr>
        <p:txBody>
          <a:bodyPr wrap="square" rtlCol="0">
            <a:spAutoFit/>
          </a:bodyPr>
          <a:lstStyle/>
          <a:p>
            <a:r>
              <a:rPr lang="en-US" sz="1600" dirty="0" smtClean="0">
                <a:latin typeface="+mj-lt"/>
              </a:rPr>
              <a:t>In Donora, Pennsylvania, in of October of 1948, after a killer fog caused 20 deaths, the government took heed and began air clean up.</a:t>
            </a:r>
            <a:endParaRPr lang="en-US" sz="1600" dirty="0">
              <a:latin typeface="+mj-lt"/>
            </a:endParaRPr>
          </a:p>
        </p:txBody>
      </p:sp>
      <p:sp>
        <p:nvSpPr>
          <p:cNvPr id="15" name="Text Box 7"/>
          <p:cNvSpPr txBox="1">
            <a:spLocks noChangeArrowheads="1"/>
          </p:cNvSpPr>
          <p:nvPr/>
        </p:nvSpPr>
        <p:spPr bwMode="auto">
          <a:xfrm>
            <a:off x="4381462" y="5501450"/>
            <a:ext cx="41113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400" dirty="0">
                <a:latin typeface="+mj-lt"/>
              </a:rPr>
              <a:t>Carnegie Museum of </a:t>
            </a:r>
            <a:r>
              <a:rPr lang="en-US" sz="1400" dirty="0" smtClean="0">
                <a:latin typeface="+mj-lt"/>
              </a:rPr>
              <a:t>Art, Claude </a:t>
            </a:r>
            <a:r>
              <a:rPr lang="en-US" sz="1400" dirty="0">
                <a:latin typeface="+mj-lt"/>
              </a:rPr>
              <a:t>Monet's "Waterloo Bridge, London" (1903</a:t>
            </a:r>
            <a:r>
              <a:rPr lang="en-US" sz="1400" dirty="0" smtClean="0">
                <a:latin typeface="+mj-lt"/>
              </a:rPr>
              <a:t>)</a:t>
            </a:r>
            <a:endParaRPr lang="en-US" sz="1400" dirty="0">
              <a:latin typeface="+mj-lt"/>
            </a:endParaRPr>
          </a:p>
        </p:txBody>
      </p:sp>
      <p:pic>
        <p:nvPicPr>
          <p:cNvPr id="16" name="Picture 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849761" y="1040478"/>
            <a:ext cx="7048753" cy="4406712"/>
          </a:xfrm>
          <a:prstGeom prst="rect">
            <a:avLst/>
          </a:prstGeom>
          <a:ln w="57150"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rot="16200000">
            <a:off x="8297565" y="3536371"/>
            <a:ext cx="1201899" cy="215444"/>
          </a:xfrm>
          <a:prstGeom prst="rect">
            <a:avLst/>
          </a:prstGeom>
          <a:noFill/>
        </p:spPr>
        <p:txBody>
          <a:bodyPr wrap="square" rtlCol="0">
            <a:spAutoFit/>
          </a:bodyPr>
          <a:lstStyle/>
          <a:p>
            <a:r>
              <a:rPr lang="en-US" sz="800" dirty="0" smtClean="0">
                <a:solidFill>
                  <a:schemeClr val="bg1">
                    <a:lumMod val="50000"/>
                  </a:schemeClr>
                </a:solidFill>
                <a:latin typeface="+mj-lt"/>
              </a:rPr>
              <a:t>Philadelphia Inquirer </a:t>
            </a:r>
            <a:endParaRPr lang="en-US" sz="800" dirty="0">
              <a:solidFill>
                <a:schemeClr val="bg1">
                  <a:lumMod val="50000"/>
                </a:schemeClr>
              </a:solidFill>
              <a:latin typeface="+mj-lt"/>
            </a:endParaRPr>
          </a:p>
        </p:txBody>
      </p:sp>
    </p:spTree>
    <p:extLst>
      <p:ext uri="{BB962C8B-B14F-4D97-AF65-F5344CB8AC3E}">
        <p14:creationId xmlns:p14="http://schemas.microsoft.com/office/powerpoint/2010/main" val="4241275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0" y="0"/>
            <a:ext cx="9144000" cy="739000"/>
          </a:xfrm>
          <a:ln>
            <a:miter lim="800000"/>
            <a:headEnd/>
            <a:tailEnd/>
          </a:ln>
        </p:spPr>
        <p:txBody>
          <a:bodyPr vert="horz" wrap="square" lIns="91440" tIns="45720" rIns="91440" bIns="45720" numCol="1" anchor="t" anchorCtr="0" compatLnSpc="1">
            <a:prstTxWarp prst="textNoShape">
              <a:avLst/>
            </a:prstTxWarp>
            <a:noAutofit/>
          </a:bodyPr>
          <a:lstStyle/>
          <a:p>
            <a:pPr algn="ctr">
              <a:defRPr/>
            </a:pPr>
            <a:r>
              <a:rPr lang="en-US" altLang="en-US" cap="none" dirty="0" smtClean="0">
                <a:solidFill>
                  <a:schemeClr val="tx2"/>
                </a:solidFill>
              </a:rPr>
              <a:t>Emissions Challenge</a:t>
            </a:r>
            <a:endParaRPr lang="en-GB" cap="none" dirty="0" smtClean="0">
              <a:solidFill>
                <a:schemeClr val="tx2"/>
              </a:solidFill>
            </a:endParaRPr>
          </a:p>
        </p:txBody>
      </p:sp>
      <p:sp>
        <p:nvSpPr>
          <p:cNvPr id="5" name="Rectangle 4"/>
          <p:cNvSpPr/>
          <p:nvPr/>
        </p:nvSpPr>
        <p:spPr>
          <a:xfrm>
            <a:off x="7696200" y="6197024"/>
            <a:ext cx="1371600" cy="338554"/>
          </a:xfrm>
          <a:prstGeom prst="rect">
            <a:avLst/>
          </a:prstGeom>
        </p:spPr>
        <p:txBody>
          <a:bodyPr wrap="square">
            <a:spAutoFit/>
          </a:bodyPr>
          <a:lstStyle/>
          <a:p>
            <a:pPr algn="r">
              <a:defRPr/>
            </a:pPr>
            <a:r>
              <a:rPr lang="en-US" sz="1600" dirty="0" smtClean="0">
                <a:solidFill>
                  <a:schemeClr val="bg1"/>
                </a:solidFill>
              </a:rPr>
              <a:t>Source NASA</a:t>
            </a:r>
            <a:endParaRPr lang="en-US" sz="1600" dirty="0">
              <a:solidFill>
                <a:schemeClr val="bg1"/>
              </a:solidFill>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7" y="914400"/>
            <a:ext cx="8861425" cy="4800600"/>
          </a:xfrm>
          <a:prstGeom prst="rect">
            <a:avLst/>
          </a:prstGeom>
          <a:noFill/>
          <a:ln>
            <a:noFill/>
          </a:ln>
          <a:effectLst/>
          <a:extLst>
            <a:ext uri="{909E8E84-426E-40DD-AFC4-6F175D3DCCD1}">
              <a14:hiddenFill xmlns:a14="http://schemas.microsoft.com/office/drawing/2010/main">
                <a:solidFill>
                  <a:srgbClr val="FFB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069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0" y="0"/>
            <a:ext cx="9144000" cy="739000"/>
          </a:xfrm>
          <a:ln>
            <a:miter lim="800000"/>
            <a:headEnd/>
            <a:tailEnd/>
          </a:ln>
        </p:spPr>
        <p:txBody>
          <a:bodyPr vert="horz" wrap="square" lIns="91440" tIns="45720" rIns="91440" bIns="45720" numCol="1" anchor="t" anchorCtr="0" compatLnSpc="1">
            <a:prstTxWarp prst="textNoShape">
              <a:avLst/>
            </a:prstTxWarp>
            <a:noAutofit/>
          </a:bodyPr>
          <a:lstStyle/>
          <a:p>
            <a:pPr algn="ctr">
              <a:defRPr/>
            </a:pPr>
            <a:r>
              <a:rPr lang="en-US" altLang="en-US" cap="none" dirty="0" smtClean="0">
                <a:solidFill>
                  <a:schemeClr val="tx2"/>
                </a:solidFill>
              </a:rPr>
              <a:t>Emissions Challenge</a:t>
            </a:r>
            <a:endParaRPr lang="en-GB" cap="none" dirty="0" smtClean="0">
              <a:solidFill>
                <a:schemeClr val="tx2"/>
              </a:solidFill>
            </a:endParaRPr>
          </a:p>
        </p:txBody>
      </p:sp>
      <p:sp>
        <p:nvSpPr>
          <p:cNvPr id="13" name="Rectangle 12"/>
          <p:cNvSpPr/>
          <p:nvPr/>
        </p:nvSpPr>
        <p:spPr>
          <a:xfrm>
            <a:off x="1447800" y="6096000"/>
            <a:ext cx="7696200" cy="338554"/>
          </a:xfrm>
          <a:prstGeom prst="rect">
            <a:avLst/>
          </a:prstGeom>
        </p:spPr>
        <p:txBody>
          <a:bodyPr wrap="square">
            <a:spAutoFit/>
          </a:bodyPr>
          <a:lstStyle/>
          <a:p>
            <a:pPr algn="r">
              <a:defRPr/>
            </a:pPr>
            <a:r>
              <a:rPr lang="en-US" sz="1600" dirty="0">
                <a:solidFill>
                  <a:schemeClr val="bg1"/>
                </a:solidFill>
              </a:rPr>
              <a:t>Source: Boden, T.A., </a:t>
            </a:r>
            <a:r>
              <a:rPr lang="en-US" sz="1600" dirty="0" err="1">
                <a:solidFill>
                  <a:schemeClr val="bg1"/>
                </a:solidFill>
              </a:rPr>
              <a:t>Marland</a:t>
            </a:r>
            <a:r>
              <a:rPr lang="en-US" sz="1600" dirty="0">
                <a:solidFill>
                  <a:schemeClr val="bg1"/>
                </a:solidFill>
              </a:rPr>
              <a:t>, G., and Andres R.J. (2015</a:t>
            </a:r>
            <a:r>
              <a:rPr lang="en-US" sz="1600" dirty="0" smtClean="0">
                <a:solidFill>
                  <a:schemeClr val="bg1"/>
                </a:solidFill>
              </a:rPr>
              <a:t>)</a:t>
            </a:r>
            <a:endParaRPr lang="en-US" sz="1600" dirty="0">
              <a:solidFill>
                <a:schemeClr val="bg1"/>
              </a:solidFill>
            </a:endParaRPr>
          </a:p>
        </p:txBody>
      </p:sp>
      <p:pic>
        <p:nvPicPr>
          <p:cNvPr id="4098" name="Picture 2" descr="Line graph of global carbon dioxide emissions from fossil fuels. It shows a slow increase from about 500 million metric tons in 1900 to about 1,500 in 1950. After 1950, the increase in emissions is more rapid, reaching approximately 9,500 in 2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8284065"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50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image" Target="../media/image16.jpeg"/></Relationships>
</file>

<file path=ppt/theme/_rels/theme8.xml.rels><?xml version="1.0" encoding="UTF-8" standalone="yes"?>
<Relationships xmlns="http://schemas.openxmlformats.org/package/2006/relationships"><Relationship Id="rId1" Type="http://schemas.openxmlformats.org/officeDocument/2006/relationships/image" Target="../media/image18.jpeg"/></Relationships>
</file>

<file path=ppt/theme/theme1.xml><?xml version="1.0" encoding="utf-8"?>
<a:theme xmlns:a="http://schemas.openxmlformats.org/drawingml/2006/main" name="WVUBrand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ESD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Xingxing Wang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FE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NRC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R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aperTimCar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Ziemkiewicz">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WVUBrandbLUE</Template>
  <TotalTime>5237</TotalTime>
  <Words>3243</Words>
  <Application>Microsoft Office PowerPoint</Application>
  <PresentationFormat>On-screen Show (4:3)</PresentationFormat>
  <Paragraphs>370</Paragraphs>
  <Slides>58</Slides>
  <Notes>29</Notes>
  <HiddenSlides>0</HiddenSlides>
  <MMClips>0</MMClips>
  <ScaleCrop>false</ScaleCrop>
  <HeadingPairs>
    <vt:vector size="4" baseType="variant">
      <vt:variant>
        <vt:lpstr>Theme</vt:lpstr>
      </vt:variant>
      <vt:variant>
        <vt:i4>8</vt:i4>
      </vt:variant>
      <vt:variant>
        <vt:lpstr>Slide Titles</vt:lpstr>
      </vt:variant>
      <vt:variant>
        <vt:i4>58</vt:i4>
      </vt:variant>
    </vt:vector>
  </HeadingPairs>
  <TitlesOfParts>
    <vt:vector size="66" baseType="lpstr">
      <vt:lpstr>WVUBrandbLUE</vt:lpstr>
      <vt:lpstr>CESD Theme</vt:lpstr>
      <vt:lpstr>Xingxing Wang Theme</vt:lpstr>
      <vt:lpstr>CAFEE</vt:lpstr>
      <vt:lpstr>NRCCE</vt:lpstr>
      <vt:lpstr>WRI</vt:lpstr>
      <vt:lpstr>PaperTimCarr</vt:lpstr>
      <vt:lpstr>Ziemkiewicz</vt:lpstr>
      <vt:lpstr>The Unconventional Energy Revolution   Shale Gas and CO2</vt:lpstr>
      <vt:lpstr>Energy the Basis of Civilization Promethean Energy Revolutions</vt:lpstr>
      <vt:lpstr>Atmospheric Carbon Dioxide</vt:lpstr>
      <vt:lpstr>Fossil Fuels Dominate</vt:lpstr>
      <vt:lpstr>Supply Challenge</vt:lpstr>
      <vt:lpstr>PowerPoint Presentation</vt:lpstr>
      <vt:lpstr>Emissions Challenge</vt:lpstr>
      <vt:lpstr>Emissions Challenge</vt:lpstr>
      <vt:lpstr>Emissions Challenge</vt:lpstr>
      <vt:lpstr>Global CO2 Emissions</vt:lpstr>
      <vt:lpstr>Human Activity and Greenhouse Gases</vt:lpstr>
      <vt:lpstr>Intended Nationally Determined Contribution </vt:lpstr>
      <vt:lpstr>Quadrennial Technology Review</vt:lpstr>
      <vt:lpstr>2025 Target</vt:lpstr>
      <vt:lpstr>US Clean Power Plan</vt:lpstr>
      <vt:lpstr>Need to Address Non-Electric Sector</vt:lpstr>
      <vt:lpstr>Pathways to Producing Cleaner Energy </vt:lpstr>
      <vt:lpstr>Natural Gas Electricity Production</vt:lpstr>
      <vt:lpstr>Duke Energy: Moving Toward a Lower Carbon Footprint and Increased Fuel Diversity</vt:lpstr>
      <vt:lpstr>Grid Flexibility Assessment</vt:lpstr>
      <vt:lpstr>Example: California Load Shape</vt:lpstr>
      <vt:lpstr>When Do We Need Grid Flexibility? German Solar Eclipse Example</vt:lpstr>
      <vt:lpstr>Power Sector CO2e Emissions</vt:lpstr>
      <vt:lpstr>The Shale Revolution affects everything. Technology has made quadrillions of BTUs of new energy resources available to humanity.</vt:lpstr>
      <vt:lpstr>PowerPoint Presentation</vt:lpstr>
      <vt:lpstr>US Natural Gas Resources</vt:lpstr>
      <vt:lpstr>Marcellus Shale</vt:lpstr>
      <vt:lpstr>U.S.  Oil Production</vt:lpstr>
      <vt:lpstr>Ohio Liquids Production</vt:lpstr>
      <vt:lpstr>US Energy Forecast</vt:lpstr>
      <vt:lpstr>US Energy Forecast</vt:lpstr>
      <vt:lpstr>Energy Price Impact</vt:lpstr>
      <vt:lpstr>Appalachian Basin Flow Data</vt:lpstr>
      <vt:lpstr>Growth in Shale Impacts Pipeline Flow</vt:lpstr>
      <vt:lpstr>North America LNG Projects</vt:lpstr>
      <vt:lpstr>LNG Increased Global Trade</vt:lpstr>
      <vt:lpstr>PowerPoint Presentation</vt:lpstr>
      <vt:lpstr>Shale Revolution Affects Everything New Ideas and New Technology</vt:lpstr>
      <vt:lpstr>Marcellus Shale - Moore’s Law</vt:lpstr>
      <vt:lpstr>Marcellus Shale – Moore’s Law</vt:lpstr>
      <vt:lpstr>Utica Shale Gas</vt:lpstr>
      <vt:lpstr>West Virginia Gas Production</vt:lpstr>
      <vt:lpstr>West Virginia Gas Production</vt:lpstr>
      <vt:lpstr>Land Use</vt:lpstr>
      <vt:lpstr>Surface Impacts</vt:lpstr>
      <vt:lpstr>Comparison – Pre/Post imagery</vt:lpstr>
      <vt:lpstr>Results</vt:lpstr>
      <vt:lpstr>Conventional Versus Unconventional (acres)</vt:lpstr>
      <vt:lpstr>PowerPoint Presentation</vt:lpstr>
      <vt:lpstr>MSEEL Site</vt:lpstr>
      <vt:lpstr>MSEEL Site</vt:lpstr>
      <vt:lpstr>MSEEL Environmental Monitoring Air Emissions</vt:lpstr>
      <vt:lpstr>MSEEL Environmental Monitoring Air Emissions</vt:lpstr>
      <vt:lpstr>PowerPoint Presentation</vt:lpstr>
      <vt:lpstr>Drilling and Produced Water  Waste Monitoring</vt:lpstr>
      <vt:lpstr>Using ‘Green’ Drilling Mud  NO Parameters Exceeded TCLP</vt:lpstr>
      <vt:lpstr>Radiochemistry:  Drill Cuttings Brazil nuts are about 12 pCi/g</vt:lpstr>
      <vt:lpstr>PowerPoint Presentation</vt:lpstr>
    </vt:vector>
  </TitlesOfParts>
  <Company>West Virginia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WVU Shae Gas</dc:title>
  <dc:creator>Tim Carr</dc:creator>
  <cp:lastModifiedBy>Tim Carr</cp:lastModifiedBy>
  <cp:revision>325</cp:revision>
  <cp:lastPrinted>2016-02-24T16:42:11Z</cp:lastPrinted>
  <dcterms:created xsi:type="dcterms:W3CDTF">2013-07-18T12:51:54Z</dcterms:created>
  <dcterms:modified xsi:type="dcterms:W3CDTF">2017-03-14T11:32:22Z</dcterms:modified>
</cp:coreProperties>
</file>